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410" r:id="rId2"/>
    <p:sldId id="383" r:id="rId3"/>
    <p:sldId id="353" r:id="rId4"/>
    <p:sldId id="411" r:id="rId5"/>
    <p:sldId id="412" r:id="rId6"/>
    <p:sldId id="314" r:id="rId7"/>
    <p:sldId id="315" r:id="rId8"/>
    <p:sldId id="316" r:id="rId9"/>
    <p:sldId id="317" r:id="rId10"/>
    <p:sldId id="318" r:id="rId11"/>
    <p:sldId id="319" r:id="rId12"/>
    <p:sldId id="320" r:id="rId13"/>
    <p:sldId id="321" r:id="rId14"/>
    <p:sldId id="350" r:id="rId15"/>
    <p:sldId id="3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004" y="36"/>
      </p:cViewPr>
      <p:guideLst/>
    </p:cSldViewPr>
  </p:slideViewPr>
  <p:notesTextViewPr>
    <p:cViewPr>
      <p:scale>
        <a:sx n="1" d="1"/>
        <a:sy n="1" d="1"/>
      </p:scale>
      <p:origin x="0" y="0"/>
    </p:cViewPr>
  </p:notesTextViewPr>
  <p:sorterViewPr>
    <p:cViewPr>
      <p:scale>
        <a:sx n="80" d="100"/>
        <a:sy n="80" d="100"/>
      </p:scale>
      <p:origin x="0" y="-13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3BECD-2079-40B3-9637-F60761BAB70C}"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4CC9D-BD6A-4F67-B7D7-D81BEA6CACD9}" type="slidenum">
              <a:rPr lang="en-US" smtClean="0"/>
              <a:t>‹#›</a:t>
            </a:fld>
            <a:endParaRPr lang="en-US"/>
          </a:p>
        </p:txBody>
      </p:sp>
    </p:spTree>
    <p:extLst>
      <p:ext uri="{BB962C8B-B14F-4D97-AF65-F5344CB8AC3E}">
        <p14:creationId xmlns:p14="http://schemas.microsoft.com/office/powerpoint/2010/main" val="419823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F2AD-E2D8-CD7B-8CAC-0496DF1034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4BFDA-39F5-3C01-970C-677C917FCE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815E59-3093-7D7B-706D-297A373B5AFE}"/>
              </a:ext>
            </a:extLst>
          </p:cNvPr>
          <p:cNvSpPr>
            <a:spLocks noGrp="1"/>
          </p:cNvSpPr>
          <p:nvPr>
            <p:ph type="dt" sz="half" idx="10"/>
          </p:nvPr>
        </p:nvSpPr>
        <p:spPr/>
        <p:txBody>
          <a:bodyPr/>
          <a:lstStyle/>
          <a:p>
            <a:fld id="{3A2F47EC-9300-415A-96A2-D0B9A55FF31A}" type="datetimeFigureOut">
              <a:rPr lang="en-US" smtClean="0"/>
              <a:t>3/8/2024</a:t>
            </a:fld>
            <a:endParaRPr lang="en-US"/>
          </a:p>
        </p:txBody>
      </p:sp>
      <p:sp>
        <p:nvSpPr>
          <p:cNvPr id="5" name="Footer Placeholder 4">
            <a:extLst>
              <a:ext uri="{FF2B5EF4-FFF2-40B4-BE49-F238E27FC236}">
                <a16:creationId xmlns:a16="http://schemas.microsoft.com/office/drawing/2014/main" id="{DE1D299D-8B0C-5D81-1C7B-78BA2E4DF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60BE7-E1F7-B11A-763C-953A9F17374C}"/>
              </a:ext>
            </a:extLst>
          </p:cNvPr>
          <p:cNvSpPr>
            <a:spLocks noGrp="1"/>
          </p:cNvSpPr>
          <p:nvPr>
            <p:ph type="sldNum" sz="quarter" idx="12"/>
          </p:nvPr>
        </p:nvSpPr>
        <p:spPr/>
        <p:txBody>
          <a:bodyPr/>
          <a:lstStyle/>
          <a:p>
            <a:fld id="{67340FC7-787E-4D6F-8DC6-366AAFB8DC18}" type="slidenum">
              <a:rPr lang="en-US" smtClean="0"/>
              <a:t>‹#›</a:t>
            </a:fld>
            <a:endParaRPr lang="en-US"/>
          </a:p>
        </p:txBody>
      </p:sp>
    </p:spTree>
    <p:extLst>
      <p:ext uri="{BB962C8B-B14F-4D97-AF65-F5344CB8AC3E}">
        <p14:creationId xmlns:p14="http://schemas.microsoft.com/office/powerpoint/2010/main" val="4183705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86C6-9910-5771-77D7-2614BA7A56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A52A03-2904-13D8-A226-DFD535282E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5B964D-8081-83C0-B95C-BE73B24ECD4B}"/>
              </a:ext>
            </a:extLst>
          </p:cNvPr>
          <p:cNvSpPr>
            <a:spLocks noGrp="1"/>
          </p:cNvSpPr>
          <p:nvPr>
            <p:ph type="dt" sz="half" idx="10"/>
          </p:nvPr>
        </p:nvSpPr>
        <p:spPr/>
        <p:txBody>
          <a:bodyPr/>
          <a:lstStyle/>
          <a:p>
            <a:fld id="{3A2F47EC-9300-415A-96A2-D0B9A55FF31A}" type="datetimeFigureOut">
              <a:rPr lang="en-US" smtClean="0"/>
              <a:t>3/8/2024</a:t>
            </a:fld>
            <a:endParaRPr lang="en-US"/>
          </a:p>
        </p:txBody>
      </p:sp>
      <p:sp>
        <p:nvSpPr>
          <p:cNvPr id="5" name="Footer Placeholder 4">
            <a:extLst>
              <a:ext uri="{FF2B5EF4-FFF2-40B4-BE49-F238E27FC236}">
                <a16:creationId xmlns:a16="http://schemas.microsoft.com/office/drawing/2014/main" id="{EB3073A8-CC14-9E77-B269-44571AE4B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F51EE-8E29-3466-AE02-A6737CA4BC05}"/>
              </a:ext>
            </a:extLst>
          </p:cNvPr>
          <p:cNvSpPr>
            <a:spLocks noGrp="1"/>
          </p:cNvSpPr>
          <p:nvPr>
            <p:ph type="sldNum" sz="quarter" idx="12"/>
          </p:nvPr>
        </p:nvSpPr>
        <p:spPr/>
        <p:txBody>
          <a:bodyPr/>
          <a:lstStyle/>
          <a:p>
            <a:fld id="{67340FC7-787E-4D6F-8DC6-366AAFB8DC18}" type="slidenum">
              <a:rPr lang="en-US" smtClean="0"/>
              <a:t>‹#›</a:t>
            </a:fld>
            <a:endParaRPr lang="en-US"/>
          </a:p>
        </p:txBody>
      </p:sp>
    </p:spTree>
    <p:extLst>
      <p:ext uri="{BB962C8B-B14F-4D97-AF65-F5344CB8AC3E}">
        <p14:creationId xmlns:p14="http://schemas.microsoft.com/office/powerpoint/2010/main" val="376978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8BD85E-008E-E218-989F-73C14F6961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D303FB-6D5F-0E1F-90A4-B31DDCEEE3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686F96-5B7C-BA81-F724-0979B98130E0}"/>
              </a:ext>
            </a:extLst>
          </p:cNvPr>
          <p:cNvSpPr>
            <a:spLocks noGrp="1"/>
          </p:cNvSpPr>
          <p:nvPr>
            <p:ph type="dt" sz="half" idx="10"/>
          </p:nvPr>
        </p:nvSpPr>
        <p:spPr/>
        <p:txBody>
          <a:bodyPr/>
          <a:lstStyle/>
          <a:p>
            <a:fld id="{3A2F47EC-9300-415A-96A2-D0B9A55FF31A}" type="datetimeFigureOut">
              <a:rPr lang="en-US" smtClean="0"/>
              <a:t>3/8/2024</a:t>
            </a:fld>
            <a:endParaRPr lang="en-US"/>
          </a:p>
        </p:txBody>
      </p:sp>
      <p:sp>
        <p:nvSpPr>
          <p:cNvPr id="5" name="Footer Placeholder 4">
            <a:extLst>
              <a:ext uri="{FF2B5EF4-FFF2-40B4-BE49-F238E27FC236}">
                <a16:creationId xmlns:a16="http://schemas.microsoft.com/office/drawing/2014/main" id="{D654FA8F-C04B-5B17-C55C-1BD5FE848D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04CBF-7F9C-D14A-DE13-44CE76DC3CAF}"/>
              </a:ext>
            </a:extLst>
          </p:cNvPr>
          <p:cNvSpPr>
            <a:spLocks noGrp="1"/>
          </p:cNvSpPr>
          <p:nvPr>
            <p:ph type="sldNum" sz="quarter" idx="12"/>
          </p:nvPr>
        </p:nvSpPr>
        <p:spPr/>
        <p:txBody>
          <a:bodyPr/>
          <a:lstStyle/>
          <a:p>
            <a:fld id="{67340FC7-787E-4D6F-8DC6-366AAFB8DC18}" type="slidenum">
              <a:rPr lang="en-US" smtClean="0"/>
              <a:t>‹#›</a:t>
            </a:fld>
            <a:endParaRPr lang="en-US"/>
          </a:p>
        </p:txBody>
      </p:sp>
    </p:spTree>
    <p:extLst>
      <p:ext uri="{BB962C8B-B14F-4D97-AF65-F5344CB8AC3E}">
        <p14:creationId xmlns:p14="http://schemas.microsoft.com/office/powerpoint/2010/main" val="2368365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4"/>
        <p:cNvGrpSpPr/>
        <p:nvPr/>
      </p:nvGrpSpPr>
      <p:grpSpPr>
        <a:xfrm>
          <a:off x="0" y="0"/>
          <a:ext cx="0" cy="0"/>
          <a:chOff x="0" y="0"/>
          <a:chExt cx="0" cy="0"/>
        </a:xfrm>
      </p:grpSpPr>
      <p:pic>
        <p:nvPicPr>
          <p:cNvPr id="65" name="Google Shape;65;p4" descr="Death_to_stock_communicate_hands_10.jpg"/>
          <p:cNvPicPr preferRelativeResize="0"/>
          <p:nvPr/>
        </p:nvPicPr>
        <p:blipFill>
          <a:blip r:embed="rId2">
            <a:alphaModFix/>
          </a:blip>
          <a:stretch>
            <a:fillRect/>
          </a:stretch>
        </p:blipFill>
        <p:spPr>
          <a:xfrm>
            <a:off x="-4733" y="1326733"/>
            <a:ext cx="1383600" cy="1383600"/>
          </a:xfrm>
          <a:prstGeom prst="rect">
            <a:avLst/>
          </a:prstGeom>
          <a:noFill/>
          <a:ln>
            <a:noFill/>
          </a:ln>
        </p:spPr>
      </p:pic>
      <p:pic>
        <p:nvPicPr>
          <p:cNvPr id="66" name="Google Shape;66;p4" descr="DeathtoStock_Simplify2.jpg"/>
          <p:cNvPicPr preferRelativeResize="0"/>
          <p:nvPr/>
        </p:nvPicPr>
        <p:blipFill>
          <a:blip r:embed="rId3">
            <a:alphaModFix/>
          </a:blip>
          <a:stretch>
            <a:fillRect/>
          </a:stretch>
        </p:blipFill>
        <p:spPr>
          <a:xfrm>
            <a:off x="-4733" y="4087634"/>
            <a:ext cx="2770367" cy="2770367"/>
          </a:xfrm>
          <a:prstGeom prst="rect">
            <a:avLst/>
          </a:prstGeom>
          <a:noFill/>
          <a:ln>
            <a:noFill/>
          </a:ln>
        </p:spPr>
      </p:pic>
      <p:sp>
        <p:nvSpPr>
          <p:cNvPr id="67" name="Google Shape;67;p4"/>
          <p:cNvSpPr/>
          <p:nvPr/>
        </p:nvSpPr>
        <p:spPr>
          <a:xfrm>
            <a:off x="10810393" y="4146816"/>
            <a:ext cx="1383600" cy="1383600"/>
          </a:xfrm>
          <a:prstGeom prst="rect">
            <a:avLst/>
          </a:prstGeom>
          <a:solidFill>
            <a:srgbClr val="7198A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68" name="Google Shape;68;p4" descr="DeathtoStock_Wired3.jpg"/>
          <p:cNvPicPr preferRelativeResize="0"/>
          <p:nvPr/>
        </p:nvPicPr>
        <p:blipFill>
          <a:blip r:embed="rId4">
            <a:alphaModFix/>
          </a:blip>
          <a:stretch>
            <a:fillRect/>
          </a:stretch>
        </p:blipFill>
        <p:spPr>
          <a:xfrm>
            <a:off x="9426701" y="1383601"/>
            <a:ext cx="2779300" cy="2779300"/>
          </a:xfrm>
          <a:prstGeom prst="rect">
            <a:avLst/>
          </a:prstGeom>
          <a:noFill/>
          <a:ln>
            <a:noFill/>
          </a:ln>
        </p:spPr>
      </p:pic>
      <p:sp>
        <p:nvSpPr>
          <p:cNvPr id="69" name="Google Shape;69;p4"/>
          <p:cNvSpPr txBox="1">
            <a:spLocks noGrp="1"/>
          </p:cNvSpPr>
          <p:nvPr>
            <p:ph type="body" idx="1"/>
          </p:nvPr>
        </p:nvSpPr>
        <p:spPr>
          <a:xfrm>
            <a:off x="3868500" y="2882400"/>
            <a:ext cx="4455200" cy="1093200"/>
          </a:xfrm>
          <a:prstGeom prst="rect">
            <a:avLst/>
          </a:prstGeom>
        </p:spPr>
        <p:txBody>
          <a:bodyPr spcFirstLastPara="1" wrap="square" lIns="91425" tIns="91425" rIns="91425" bIns="91425" anchor="ctr" anchorCtr="0">
            <a:noAutofit/>
          </a:bodyPr>
          <a:lstStyle>
            <a:lvl1pPr marL="609585" lvl="0" indent="-440256" algn="ctr" rtl="0">
              <a:spcBef>
                <a:spcPts val="800"/>
              </a:spcBef>
              <a:spcAft>
                <a:spcPts val="0"/>
              </a:spcAft>
              <a:buSzPts val="1600"/>
              <a:buFont typeface="Arvo"/>
              <a:buChar char="■"/>
              <a:defRPr i="1">
                <a:latin typeface="Arvo"/>
                <a:ea typeface="Arvo"/>
                <a:cs typeface="Arvo"/>
                <a:sym typeface="Arvo"/>
              </a:defRPr>
            </a:lvl1pPr>
            <a:lvl2pPr marL="1219170" lvl="1" indent="-440256" algn="ctr" rtl="0">
              <a:spcBef>
                <a:spcPts val="0"/>
              </a:spcBef>
              <a:spcAft>
                <a:spcPts val="0"/>
              </a:spcAft>
              <a:buSzPts val="1600"/>
              <a:buFont typeface="Arvo"/>
              <a:buChar char="□"/>
              <a:defRPr i="1">
                <a:latin typeface="Arvo"/>
                <a:ea typeface="Arvo"/>
                <a:cs typeface="Arvo"/>
                <a:sym typeface="Arvo"/>
              </a:defRPr>
            </a:lvl2pPr>
            <a:lvl3pPr marL="1828754" lvl="2" indent="-440256" algn="ctr" rtl="0">
              <a:spcBef>
                <a:spcPts val="0"/>
              </a:spcBef>
              <a:spcAft>
                <a:spcPts val="0"/>
              </a:spcAft>
              <a:buSzPts val="1600"/>
              <a:buFont typeface="Arvo"/>
              <a:buChar char="▫"/>
              <a:defRPr i="1">
                <a:latin typeface="Arvo"/>
                <a:ea typeface="Arvo"/>
                <a:cs typeface="Arvo"/>
                <a:sym typeface="Arvo"/>
              </a:defRPr>
            </a:lvl3pPr>
            <a:lvl4pPr marL="2438339" lvl="3" indent="-440256" algn="ctr" rtl="0">
              <a:spcBef>
                <a:spcPts val="0"/>
              </a:spcBef>
              <a:spcAft>
                <a:spcPts val="0"/>
              </a:spcAft>
              <a:buSzPts val="1600"/>
              <a:buFont typeface="Arvo"/>
              <a:buChar char="▫"/>
              <a:defRPr i="1">
                <a:latin typeface="Arvo"/>
                <a:ea typeface="Arvo"/>
                <a:cs typeface="Arvo"/>
                <a:sym typeface="Arvo"/>
              </a:defRPr>
            </a:lvl4pPr>
            <a:lvl5pPr marL="3047924" lvl="4" indent="-440256" algn="ctr" rtl="0">
              <a:spcBef>
                <a:spcPts val="0"/>
              </a:spcBef>
              <a:spcAft>
                <a:spcPts val="0"/>
              </a:spcAft>
              <a:buSzPts val="1600"/>
              <a:buFont typeface="Arvo"/>
              <a:buChar char="○"/>
              <a:defRPr i="1">
                <a:latin typeface="Arvo"/>
                <a:ea typeface="Arvo"/>
                <a:cs typeface="Arvo"/>
                <a:sym typeface="Arvo"/>
              </a:defRPr>
            </a:lvl5pPr>
            <a:lvl6pPr marL="3657509" lvl="5" indent="-440256" algn="ctr" rtl="0">
              <a:spcBef>
                <a:spcPts val="0"/>
              </a:spcBef>
              <a:spcAft>
                <a:spcPts val="0"/>
              </a:spcAft>
              <a:buSzPts val="1600"/>
              <a:buFont typeface="Arvo"/>
              <a:buChar char="■"/>
              <a:defRPr i="1">
                <a:latin typeface="Arvo"/>
                <a:ea typeface="Arvo"/>
                <a:cs typeface="Arvo"/>
                <a:sym typeface="Arvo"/>
              </a:defRPr>
            </a:lvl6pPr>
            <a:lvl7pPr marL="4267093" lvl="6" indent="-440256" algn="ctr" rtl="0">
              <a:spcBef>
                <a:spcPts val="0"/>
              </a:spcBef>
              <a:spcAft>
                <a:spcPts val="0"/>
              </a:spcAft>
              <a:buSzPts val="1600"/>
              <a:buFont typeface="Arvo"/>
              <a:buChar char="●"/>
              <a:defRPr i="1">
                <a:latin typeface="Arvo"/>
                <a:ea typeface="Arvo"/>
                <a:cs typeface="Arvo"/>
                <a:sym typeface="Arvo"/>
              </a:defRPr>
            </a:lvl7pPr>
            <a:lvl8pPr marL="4876678" lvl="7" indent="-440256" algn="ctr" rtl="0">
              <a:spcBef>
                <a:spcPts val="0"/>
              </a:spcBef>
              <a:spcAft>
                <a:spcPts val="0"/>
              </a:spcAft>
              <a:buSzPts val="1600"/>
              <a:buFont typeface="Arvo"/>
              <a:buChar char="○"/>
              <a:defRPr i="1">
                <a:latin typeface="Arvo"/>
                <a:ea typeface="Arvo"/>
                <a:cs typeface="Arvo"/>
                <a:sym typeface="Arvo"/>
              </a:defRPr>
            </a:lvl8pPr>
            <a:lvl9pPr marL="5486263" lvl="8" indent="-440256" algn="ctr">
              <a:spcBef>
                <a:spcPts val="0"/>
              </a:spcBef>
              <a:spcAft>
                <a:spcPts val="0"/>
              </a:spcAft>
              <a:buSzPts val="1600"/>
              <a:buFont typeface="Arvo"/>
              <a:buChar char="■"/>
              <a:defRPr i="1">
                <a:latin typeface="Arvo"/>
                <a:ea typeface="Arvo"/>
                <a:cs typeface="Arvo"/>
                <a:sym typeface="Arvo"/>
              </a:defRPr>
            </a:lvl9pPr>
          </a:lstStyle>
          <a:p>
            <a:endParaRPr/>
          </a:p>
        </p:txBody>
      </p:sp>
      <p:sp>
        <p:nvSpPr>
          <p:cNvPr id="70" name="Google Shape;70;p4"/>
          <p:cNvSpPr/>
          <p:nvPr/>
        </p:nvSpPr>
        <p:spPr>
          <a:xfrm>
            <a:off x="9426697" y="1383601"/>
            <a:ext cx="1383600" cy="1383600"/>
          </a:xfrm>
          <a:prstGeom prst="rect">
            <a:avLst/>
          </a:prstGeom>
          <a:solidFill>
            <a:srgbClr val="7198A9">
              <a:alpha val="4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4"/>
          <p:cNvSpPr/>
          <p:nvPr/>
        </p:nvSpPr>
        <p:spPr>
          <a:xfrm>
            <a:off x="9426697" y="56"/>
            <a:ext cx="1383600" cy="1383600"/>
          </a:xfrm>
          <a:prstGeom prst="rect">
            <a:avLst/>
          </a:prstGeom>
          <a:solidFill>
            <a:srgbClr val="CEDB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4"/>
          <p:cNvSpPr/>
          <p:nvPr/>
        </p:nvSpPr>
        <p:spPr>
          <a:xfrm>
            <a:off x="8735097" y="-12"/>
            <a:ext cx="691600" cy="691600"/>
          </a:xfrm>
          <a:prstGeom prst="rect">
            <a:avLst/>
          </a:prstGeom>
          <a:solidFill>
            <a:srgbClr val="7198A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4"/>
          <p:cNvSpPr/>
          <p:nvPr/>
        </p:nvSpPr>
        <p:spPr>
          <a:xfrm>
            <a:off x="10810304" y="4162888"/>
            <a:ext cx="691600" cy="691600"/>
          </a:xfrm>
          <a:prstGeom prst="rect">
            <a:avLst/>
          </a:prstGeom>
          <a:solidFill>
            <a:srgbClr val="7198A9">
              <a:alpha val="4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4"/>
          <p:cNvSpPr/>
          <p:nvPr/>
        </p:nvSpPr>
        <p:spPr>
          <a:xfrm flipH="1">
            <a:off x="1376969" y="1326740"/>
            <a:ext cx="1383600" cy="1383600"/>
          </a:xfrm>
          <a:prstGeom prst="rect">
            <a:avLst/>
          </a:prstGeom>
          <a:solidFill>
            <a:srgbClr val="CEDB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4"/>
          <p:cNvSpPr/>
          <p:nvPr/>
        </p:nvSpPr>
        <p:spPr>
          <a:xfrm flipH="1">
            <a:off x="-4659" y="2710349"/>
            <a:ext cx="1383600" cy="1383600"/>
          </a:xfrm>
          <a:prstGeom prst="rect">
            <a:avLst/>
          </a:prstGeom>
          <a:solidFill>
            <a:srgbClr val="7198A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4"/>
          <p:cNvSpPr/>
          <p:nvPr/>
        </p:nvSpPr>
        <p:spPr>
          <a:xfrm flipH="1">
            <a:off x="1376969" y="4087635"/>
            <a:ext cx="1383600" cy="1383600"/>
          </a:xfrm>
          <a:prstGeom prst="rect">
            <a:avLst/>
          </a:prstGeom>
          <a:solidFill>
            <a:srgbClr val="7198A9">
              <a:alpha val="4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4"/>
          <p:cNvSpPr/>
          <p:nvPr/>
        </p:nvSpPr>
        <p:spPr>
          <a:xfrm flipH="1">
            <a:off x="2760571" y="6166388"/>
            <a:ext cx="691600" cy="691600"/>
          </a:xfrm>
          <a:prstGeom prst="rect">
            <a:avLst/>
          </a:prstGeom>
          <a:solidFill>
            <a:srgbClr val="7198A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4"/>
          <p:cNvSpPr/>
          <p:nvPr/>
        </p:nvSpPr>
        <p:spPr>
          <a:xfrm flipH="1">
            <a:off x="2068979" y="2018721"/>
            <a:ext cx="691600" cy="691600"/>
          </a:xfrm>
          <a:prstGeom prst="rect">
            <a:avLst/>
          </a:prstGeom>
          <a:solidFill>
            <a:srgbClr val="7198A9">
              <a:alpha val="4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79" name="Google Shape;79;p4" descr="Death_to_stock_communicate_hands_2.jpg"/>
          <p:cNvPicPr preferRelativeResize="0"/>
          <p:nvPr/>
        </p:nvPicPr>
        <p:blipFill>
          <a:blip r:embed="rId5">
            <a:alphaModFix/>
          </a:blip>
          <a:stretch>
            <a:fillRect/>
          </a:stretch>
        </p:blipFill>
        <p:spPr>
          <a:xfrm>
            <a:off x="10810313" y="-6"/>
            <a:ext cx="1383753" cy="1383751"/>
          </a:xfrm>
          <a:prstGeom prst="rect">
            <a:avLst/>
          </a:prstGeom>
          <a:noFill/>
          <a:ln>
            <a:noFill/>
          </a:ln>
        </p:spPr>
      </p:pic>
      <p:grpSp>
        <p:nvGrpSpPr>
          <p:cNvPr id="80" name="Google Shape;80;p4"/>
          <p:cNvGrpSpPr/>
          <p:nvPr/>
        </p:nvGrpSpPr>
        <p:grpSpPr>
          <a:xfrm>
            <a:off x="1746843" y="4441899"/>
            <a:ext cx="643853" cy="675071"/>
            <a:chOff x="5961125" y="1623900"/>
            <a:chExt cx="427450" cy="448175"/>
          </a:xfrm>
        </p:grpSpPr>
        <p:sp>
          <p:nvSpPr>
            <p:cNvPr id="81" name="Google Shape;81;p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 name="Google Shape;88;p4"/>
          <p:cNvSpPr/>
          <p:nvPr/>
        </p:nvSpPr>
        <p:spPr>
          <a:xfrm>
            <a:off x="9798733" y="1755632"/>
            <a:ext cx="639531" cy="63953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4"/>
          <p:cNvSpPr txBox="1">
            <a:spLocks noGrp="1"/>
          </p:cNvSpPr>
          <p:nvPr>
            <p:ph type="sldNum" idx="12"/>
          </p:nvPr>
        </p:nvSpPr>
        <p:spPr>
          <a:xfrm>
            <a:off x="5750200" y="6166400"/>
            <a:ext cx="691600" cy="691600"/>
          </a:xfrm>
          <a:prstGeom prst="rect">
            <a:avLst/>
          </a:prstGeom>
        </p:spPr>
        <p:txBody>
          <a:bodyPr spcFirstLastPara="1" wrap="square" lIns="91425" tIns="91425" rIns="91425" bIns="91425" anchor="ctr" anchorCtr="0">
            <a:noAutofit/>
          </a:bodyPr>
          <a:lstStyle>
            <a:lvl1pPr lvl="0" algn="ctr" rtl="0">
              <a:buNone/>
              <a:defRPr sz="1333">
                <a:solidFill>
                  <a:srgbClr val="7198A9"/>
                </a:solidFill>
                <a:latin typeface="Arvo"/>
                <a:ea typeface="Arvo"/>
                <a:cs typeface="Arvo"/>
                <a:sym typeface="Arvo"/>
              </a:defRPr>
            </a:lvl1pPr>
            <a:lvl2pPr lvl="1" algn="ctr" rtl="0">
              <a:buNone/>
              <a:defRPr sz="1333">
                <a:solidFill>
                  <a:srgbClr val="7198A9"/>
                </a:solidFill>
                <a:latin typeface="Arvo"/>
                <a:ea typeface="Arvo"/>
                <a:cs typeface="Arvo"/>
                <a:sym typeface="Arvo"/>
              </a:defRPr>
            </a:lvl2pPr>
            <a:lvl3pPr lvl="2" algn="ctr" rtl="0">
              <a:buNone/>
              <a:defRPr sz="1333">
                <a:solidFill>
                  <a:srgbClr val="7198A9"/>
                </a:solidFill>
                <a:latin typeface="Arvo"/>
                <a:ea typeface="Arvo"/>
                <a:cs typeface="Arvo"/>
                <a:sym typeface="Arvo"/>
              </a:defRPr>
            </a:lvl3pPr>
            <a:lvl4pPr lvl="3" algn="ctr" rtl="0">
              <a:buNone/>
              <a:defRPr sz="1333">
                <a:solidFill>
                  <a:srgbClr val="7198A9"/>
                </a:solidFill>
                <a:latin typeface="Arvo"/>
                <a:ea typeface="Arvo"/>
                <a:cs typeface="Arvo"/>
                <a:sym typeface="Arvo"/>
              </a:defRPr>
            </a:lvl4pPr>
            <a:lvl5pPr lvl="4" algn="ctr" rtl="0">
              <a:buNone/>
              <a:defRPr sz="1333">
                <a:solidFill>
                  <a:srgbClr val="7198A9"/>
                </a:solidFill>
                <a:latin typeface="Arvo"/>
                <a:ea typeface="Arvo"/>
                <a:cs typeface="Arvo"/>
                <a:sym typeface="Arvo"/>
              </a:defRPr>
            </a:lvl5pPr>
            <a:lvl6pPr lvl="5" algn="ctr" rtl="0">
              <a:buNone/>
              <a:defRPr sz="1333">
                <a:solidFill>
                  <a:srgbClr val="7198A9"/>
                </a:solidFill>
                <a:latin typeface="Arvo"/>
                <a:ea typeface="Arvo"/>
                <a:cs typeface="Arvo"/>
                <a:sym typeface="Arvo"/>
              </a:defRPr>
            </a:lvl6pPr>
            <a:lvl7pPr lvl="6" algn="ctr" rtl="0">
              <a:buNone/>
              <a:defRPr sz="1333">
                <a:solidFill>
                  <a:srgbClr val="7198A9"/>
                </a:solidFill>
                <a:latin typeface="Arvo"/>
                <a:ea typeface="Arvo"/>
                <a:cs typeface="Arvo"/>
                <a:sym typeface="Arvo"/>
              </a:defRPr>
            </a:lvl7pPr>
            <a:lvl8pPr lvl="7" algn="ctr" rtl="0">
              <a:buNone/>
              <a:defRPr sz="1333">
                <a:solidFill>
                  <a:srgbClr val="7198A9"/>
                </a:solidFill>
                <a:latin typeface="Arvo"/>
                <a:ea typeface="Arvo"/>
                <a:cs typeface="Arvo"/>
                <a:sym typeface="Arvo"/>
              </a:defRPr>
            </a:lvl8pPr>
            <a:lvl9pPr lvl="8" algn="ctr" rtl="0">
              <a:buNone/>
              <a:defRPr sz="1333">
                <a:solidFill>
                  <a:srgbClr val="7198A9"/>
                </a:solidFill>
                <a:latin typeface="Arvo"/>
                <a:ea typeface="Arvo"/>
                <a:cs typeface="Arvo"/>
                <a:sym typeface="Arv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405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E29F-53AE-AEDD-2F60-66E56EB596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0FC3A-C81F-36D1-13D4-89CF98A81A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7AAF4-4DAD-1E4C-8902-9741752BBE67}"/>
              </a:ext>
            </a:extLst>
          </p:cNvPr>
          <p:cNvSpPr>
            <a:spLocks noGrp="1"/>
          </p:cNvSpPr>
          <p:nvPr>
            <p:ph type="dt" sz="half" idx="10"/>
          </p:nvPr>
        </p:nvSpPr>
        <p:spPr/>
        <p:txBody>
          <a:bodyPr/>
          <a:lstStyle/>
          <a:p>
            <a:fld id="{3A2F47EC-9300-415A-96A2-D0B9A55FF31A}" type="datetimeFigureOut">
              <a:rPr lang="en-US" smtClean="0"/>
              <a:t>3/8/2024</a:t>
            </a:fld>
            <a:endParaRPr lang="en-US"/>
          </a:p>
        </p:txBody>
      </p:sp>
      <p:sp>
        <p:nvSpPr>
          <p:cNvPr id="5" name="Footer Placeholder 4">
            <a:extLst>
              <a:ext uri="{FF2B5EF4-FFF2-40B4-BE49-F238E27FC236}">
                <a16:creationId xmlns:a16="http://schemas.microsoft.com/office/drawing/2014/main" id="{57D3B2A5-94FF-BE5D-5F18-F823DC2036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8AB75-62AD-9B7B-110E-3ACB6D75EC74}"/>
              </a:ext>
            </a:extLst>
          </p:cNvPr>
          <p:cNvSpPr>
            <a:spLocks noGrp="1"/>
          </p:cNvSpPr>
          <p:nvPr>
            <p:ph type="sldNum" sz="quarter" idx="12"/>
          </p:nvPr>
        </p:nvSpPr>
        <p:spPr/>
        <p:txBody>
          <a:bodyPr/>
          <a:lstStyle/>
          <a:p>
            <a:fld id="{67340FC7-787E-4D6F-8DC6-366AAFB8DC18}" type="slidenum">
              <a:rPr lang="en-US" smtClean="0"/>
              <a:t>‹#›</a:t>
            </a:fld>
            <a:endParaRPr lang="en-US"/>
          </a:p>
        </p:txBody>
      </p:sp>
    </p:spTree>
    <p:extLst>
      <p:ext uri="{BB962C8B-B14F-4D97-AF65-F5344CB8AC3E}">
        <p14:creationId xmlns:p14="http://schemas.microsoft.com/office/powerpoint/2010/main" val="301255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BFB3-6D1E-580E-6295-43EE2536A8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A6A856-E7C5-1E50-618B-EB4A2F999A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0721E9-37F5-C946-13DF-BC837160244A}"/>
              </a:ext>
            </a:extLst>
          </p:cNvPr>
          <p:cNvSpPr>
            <a:spLocks noGrp="1"/>
          </p:cNvSpPr>
          <p:nvPr>
            <p:ph type="dt" sz="half" idx="10"/>
          </p:nvPr>
        </p:nvSpPr>
        <p:spPr/>
        <p:txBody>
          <a:bodyPr/>
          <a:lstStyle/>
          <a:p>
            <a:fld id="{3A2F47EC-9300-415A-96A2-D0B9A55FF31A}" type="datetimeFigureOut">
              <a:rPr lang="en-US" smtClean="0"/>
              <a:t>3/8/2024</a:t>
            </a:fld>
            <a:endParaRPr lang="en-US"/>
          </a:p>
        </p:txBody>
      </p:sp>
      <p:sp>
        <p:nvSpPr>
          <p:cNvPr id="5" name="Footer Placeholder 4">
            <a:extLst>
              <a:ext uri="{FF2B5EF4-FFF2-40B4-BE49-F238E27FC236}">
                <a16:creationId xmlns:a16="http://schemas.microsoft.com/office/drawing/2014/main" id="{403FF957-F1B6-8361-6639-46D653B33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28056-99E1-56C7-0C7C-78EAA97CF7D9}"/>
              </a:ext>
            </a:extLst>
          </p:cNvPr>
          <p:cNvSpPr>
            <a:spLocks noGrp="1"/>
          </p:cNvSpPr>
          <p:nvPr>
            <p:ph type="sldNum" sz="quarter" idx="12"/>
          </p:nvPr>
        </p:nvSpPr>
        <p:spPr/>
        <p:txBody>
          <a:bodyPr/>
          <a:lstStyle/>
          <a:p>
            <a:fld id="{67340FC7-787E-4D6F-8DC6-366AAFB8DC18}" type="slidenum">
              <a:rPr lang="en-US" smtClean="0"/>
              <a:t>‹#›</a:t>
            </a:fld>
            <a:endParaRPr lang="en-US"/>
          </a:p>
        </p:txBody>
      </p:sp>
    </p:spTree>
    <p:extLst>
      <p:ext uri="{BB962C8B-B14F-4D97-AF65-F5344CB8AC3E}">
        <p14:creationId xmlns:p14="http://schemas.microsoft.com/office/powerpoint/2010/main" val="1568412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BE99-0E1B-805E-8D05-F7BD592305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89EE2-7F8A-E1EE-DB45-FB40A75E0F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058CDC-246B-D094-ADBC-BDB1A66DEB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FDDDE9-1896-2FEE-A004-ACE60CA42678}"/>
              </a:ext>
            </a:extLst>
          </p:cNvPr>
          <p:cNvSpPr>
            <a:spLocks noGrp="1"/>
          </p:cNvSpPr>
          <p:nvPr>
            <p:ph type="dt" sz="half" idx="10"/>
          </p:nvPr>
        </p:nvSpPr>
        <p:spPr/>
        <p:txBody>
          <a:bodyPr/>
          <a:lstStyle/>
          <a:p>
            <a:fld id="{3A2F47EC-9300-415A-96A2-D0B9A55FF31A}" type="datetimeFigureOut">
              <a:rPr lang="en-US" smtClean="0"/>
              <a:t>3/8/2024</a:t>
            </a:fld>
            <a:endParaRPr lang="en-US"/>
          </a:p>
        </p:txBody>
      </p:sp>
      <p:sp>
        <p:nvSpPr>
          <p:cNvPr id="6" name="Footer Placeholder 5">
            <a:extLst>
              <a:ext uri="{FF2B5EF4-FFF2-40B4-BE49-F238E27FC236}">
                <a16:creationId xmlns:a16="http://schemas.microsoft.com/office/drawing/2014/main" id="{FEFAA3A5-3B4C-FB5B-36D0-903DE268C6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27FFC-3B13-17D9-BA8D-003B6D669E1A}"/>
              </a:ext>
            </a:extLst>
          </p:cNvPr>
          <p:cNvSpPr>
            <a:spLocks noGrp="1"/>
          </p:cNvSpPr>
          <p:nvPr>
            <p:ph type="sldNum" sz="quarter" idx="12"/>
          </p:nvPr>
        </p:nvSpPr>
        <p:spPr/>
        <p:txBody>
          <a:bodyPr/>
          <a:lstStyle/>
          <a:p>
            <a:fld id="{67340FC7-787E-4D6F-8DC6-366AAFB8DC18}" type="slidenum">
              <a:rPr lang="en-US" smtClean="0"/>
              <a:t>‹#›</a:t>
            </a:fld>
            <a:endParaRPr lang="en-US"/>
          </a:p>
        </p:txBody>
      </p:sp>
    </p:spTree>
    <p:extLst>
      <p:ext uri="{BB962C8B-B14F-4D97-AF65-F5344CB8AC3E}">
        <p14:creationId xmlns:p14="http://schemas.microsoft.com/office/powerpoint/2010/main" val="2993424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073B-6E12-F533-BE80-782BAE371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860A45-D1F1-B1AC-033F-23F8607092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1F87DC-F04F-13A8-40EF-998D9C2398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475630-293D-CE65-A5D4-309F1C5C9B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F200EE-EC64-3DC9-165F-706400ADCC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4AA505-BBF2-61E8-0A68-6550B1CB0BF0}"/>
              </a:ext>
            </a:extLst>
          </p:cNvPr>
          <p:cNvSpPr>
            <a:spLocks noGrp="1"/>
          </p:cNvSpPr>
          <p:nvPr>
            <p:ph type="dt" sz="half" idx="10"/>
          </p:nvPr>
        </p:nvSpPr>
        <p:spPr/>
        <p:txBody>
          <a:bodyPr/>
          <a:lstStyle/>
          <a:p>
            <a:fld id="{3A2F47EC-9300-415A-96A2-D0B9A55FF31A}" type="datetimeFigureOut">
              <a:rPr lang="en-US" smtClean="0"/>
              <a:t>3/8/2024</a:t>
            </a:fld>
            <a:endParaRPr lang="en-US"/>
          </a:p>
        </p:txBody>
      </p:sp>
      <p:sp>
        <p:nvSpPr>
          <p:cNvPr id="8" name="Footer Placeholder 7">
            <a:extLst>
              <a:ext uri="{FF2B5EF4-FFF2-40B4-BE49-F238E27FC236}">
                <a16:creationId xmlns:a16="http://schemas.microsoft.com/office/drawing/2014/main" id="{599BE0F9-ADA6-C76C-25E5-FE61BB7EF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731B2-41DB-1C1B-A41D-7D27E48D920B}"/>
              </a:ext>
            </a:extLst>
          </p:cNvPr>
          <p:cNvSpPr>
            <a:spLocks noGrp="1"/>
          </p:cNvSpPr>
          <p:nvPr>
            <p:ph type="sldNum" sz="quarter" idx="12"/>
          </p:nvPr>
        </p:nvSpPr>
        <p:spPr/>
        <p:txBody>
          <a:bodyPr/>
          <a:lstStyle/>
          <a:p>
            <a:fld id="{67340FC7-787E-4D6F-8DC6-366AAFB8DC18}" type="slidenum">
              <a:rPr lang="en-US" smtClean="0"/>
              <a:t>‹#›</a:t>
            </a:fld>
            <a:endParaRPr lang="en-US"/>
          </a:p>
        </p:txBody>
      </p:sp>
    </p:spTree>
    <p:extLst>
      <p:ext uri="{BB962C8B-B14F-4D97-AF65-F5344CB8AC3E}">
        <p14:creationId xmlns:p14="http://schemas.microsoft.com/office/powerpoint/2010/main" val="20910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56C6D-10EF-F73F-6334-6EB923EF1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A80348-6D7E-C2D6-099A-4227227AE6F2}"/>
              </a:ext>
            </a:extLst>
          </p:cNvPr>
          <p:cNvSpPr>
            <a:spLocks noGrp="1"/>
          </p:cNvSpPr>
          <p:nvPr>
            <p:ph type="dt" sz="half" idx="10"/>
          </p:nvPr>
        </p:nvSpPr>
        <p:spPr/>
        <p:txBody>
          <a:bodyPr/>
          <a:lstStyle/>
          <a:p>
            <a:fld id="{3A2F47EC-9300-415A-96A2-D0B9A55FF31A}" type="datetimeFigureOut">
              <a:rPr lang="en-US" smtClean="0"/>
              <a:t>3/8/2024</a:t>
            </a:fld>
            <a:endParaRPr lang="en-US"/>
          </a:p>
        </p:txBody>
      </p:sp>
      <p:sp>
        <p:nvSpPr>
          <p:cNvPr id="4" name="Footer Placeholder 3">
            <a:extLst>
              <a:ext uri="{FF2B5EF4-FFF2-40B4-BE49-F238E27FC236}">
                <a16:creationId xmlns:a16="http://schemas.microsoft.com/office/drawing/2014/main" id="{089F5E08-7FF3-2468-DE2F-2DB08D13A0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88B873-E051-0D60-1D99-F5241DAB4ABF}"/>
              </a:ext>
            </a:extLst>
          </p:cNvPr>
          <p:cNvSpPr>
            <a:spLocks noGrp="1"/>
          </p:cNvSpPr>
          <p:nvPr>
            <p:ph type="sldNum" sz="quarter" idx="12"/>
          </p:nvPr>
        </p:nvSpPr>
        <p:spPr/>
        <p:txBody>
          <a:bodyPr/>
          <a:lstStyle/>
          <a:p>
            <a:fld id="{67340FC7-787E-4D6F-8DC6-366AAFB8DC18}" type="slidenum">
              <a:rPr lang="en-US" smtClean="0"/>
              <a:t>‹#›</a:t>
            </a:fld>
            <a:endParaRPr lang="en-US"/>
          </a:p>
        </p:txBody>
      </p:sp>
    </p:spTree>
    <p:extLst>
      <p:ext uri="{BB962C8B-B14F-4D97-AF65-F5344CB8AC3E}">
        <p14:creationId xmlns:p14="http://schemas.microsoft.com/office/powerpoint/2010/main" val="1793942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C545A8-BF8C-69AF-F66B-9B4E3353C3F5}"/>
              </a:ext>
            </a:extLst>
          </p:cNvPr>
          <p:cNvSpPr>
            <a:spLocks noGrp="1"/>
          </p:cNvSpPr>
          <p:nvPr>
            <p:ph type="dt" sz="half" idx="10"/>
          </p:nvPr>
        </p:nvSpPr>
        <p:spPr/>
        <p:txBody>
          <a:bodyPr/>
          <a:lstStyle/>
          <a:p>
            <a:fld id="{3A2F47EC-9300-415A-96A2-D0B9A55FF31A}" type="datetimeFigureOut">
              <a:rPr lang="en-US" smtClean="0"/>
              <a:t>3/8/2024</a:t>
            </a:fld>
            <a:endParaRPr lang="en-US"/>
          </a:p>
        </p:txBody>
      </p:sp>
      <p:sp>
        <p:nvSpPr>
          <p:cNvPr id="3" name="Footer Placeholder 2">
            <a:extLst>
              <a:ext uri="{FF2B5EF4-FFF2-40B4-BE49-F238E27FC236}">
                <a16:creationId xmlns:a16="http://schemas.microsoft.com/office/drawing/2014/main" id="{5BBD5764-B38D-1C01-8BD3-00F4CC7E1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56B679-E767-1665-8C09-6E0300659C51}"/>
              </a:ext>
            </a:extLst>
          </p:cNvPr>
          <p:cNvSpPr>
            <a:spLocks noGrp="1"/>
          </p:cNvSpPr>
          <p:nvPr>
            <p:ph type="sldNum" sz="quarter" idx="12"/>
          </p:nvPr>
        </p:nvSpPr>
        <p:spPr/>
        <p:txBody>
          <a:bodyPr/>
          <a:lstStyle/>
          <a:p>
            <a:fld id="{67340FC7-787E-4D6F-8DC6-366AAFB8DC18}" type="slidenum">
              <a:rPr lang="en-US" smtClean="0"/>
              <a:t>‹#›</a:t>
            </a:fld>
            <a:endParaRPr lang="en-US"/>
          </a:p>
        </p:txBody>
      </p:sp>
    </p:spTree>
    <p:extLst>
      <p:ext uri="{BB962C8B-B14F-4D97-AF65-F5344CB8AC3E}">
        <p14:creationId xmlns:p14="http://schemas.microsoft.com/office/powerpoint/2010/main" val="3481046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AAD7-F951-8DAB-8B72-975D17E4DF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E2647B-40F6-0AA4-F232-C43F777706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AA2134-AA20-19A5-0A3A-0E050EA19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02971-358D-342B-FAFF-F5BB356DC8DD}"/>
              </a:ext>
            </a:extLst>
          </p:cNvPr>
          <p:cNvSpPr>
            <a:spLocks noGrp="1"/>
          </p:cNvSpPr>
          <p:nvPr>
            <p:ph type="dt" sz="half" idx="10"/>
          </p:nvPr>
        </p:nvSpPr>
        <p:spPr/>
        <p:txBody>
          <a:bodyPr/>
          <a:lstStyle/>
          <a:p>
            <a:fld id="{3A2F47EC-9300-415A-96A2-D0B9A55FF31A}" type="datetimeFigureOut">
              <a:rPr lang="en-US" smtClean="0"/>
              <a:t>3/8/2024</a:t>
            </a:fld>
            <a:endParaRPr lang="en-US"/>
          </a:p>
        </p:txBody>
      </p:sp>
      <p:sp>
        <p:nvSpPr>
          <p:cNvPr id="6" name="Footer Placeholder 5">
            <a:extLst>
              <a:ext uri="{FF2B5EF4-FFF2-40B4-BE49-F238E27FC236}">
                <a16:creationId xmlns:a16="http://schemas.microsoft.com/office/drawing/2014/main" id="{C9F06BB2-006D-3AE8-40BE-74693D9951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01A106-EFF3-8559-A7E3-704631C8DCCA}"/>
              </a:ext>
            </a:extLst>
          </p:cNvPr>
          <p:cNvSpPr>
            <a:spLocks noGrp="1"/>
          </p:cNvSpPr>
          <p:nvPr>
            <p:ph type="sldNum" sz="quarter" idx="12"/>
          </p:nvPr>
        </p:nvSpPr>
        <p:spPr/>
        <p:txBody>
          <a:bodyPr/>
          <a:lstStyle/>
          <a:p>
            <a:fld id="{67340FC7-787E-4D6F-8DC6-366AAFB8DC18}" type="slidenum">
              <a:rPr lang="en-US" smtClean="0"/>
              <a:t>‹#›</a:t>
            </a:fld>
            <a:endParaRPr lang="en-US"/>
          </a:p>
        </p:txBody>
      </p:sp>
    </p:spTree>
    <p:extLst>
      <p:ext uri="{BB962C8B-B14F-4D97-AF65-F5344CB8AC3E}">
        <p14:creationId xmlns:p14="http://schemas.microsoft.com/office/powerpoint/2010/main" val="21832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B8EB-85A4-28C4-CD91-8BBC73A991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BD6E13-FB05-36C8-DC7F-F1389E94DE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38784E-09E8-A12B-3997-9FC559A7E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8B288-57D7-7D92-481A-1B2461A9E6D2}"/>
              </a:ext>
            </a:extLst>
          </p:cNvPr>
          <p:cNvSpPr>
            <a:spLocks noGrp="1"/>
          </p:cNvSpPr>
          <p:nvPr>
            <p:ph type="dt" sz="half" idx="10"/>
          </p:nvPr>
        </p:nvSpPr>
        <p:spPr/>
        <p:txBody>
          <a:bodyPr/>
          <a:lstStyle/>
          <a:p>
            <a:fld id="{3A2F47EC-9300-415A-96A2-D0B9A55FF31A}" type="datetimeFigureOut">
              <a:rPr lang="en-US" smtClean="0"/>
              <a:t>3/8/2024</a:t>
            </a:fld>
            <a:endParaRPr lang="en-US"/>
          </a:p>
        </p:txBody>
      </p:sp>
      <p:sp>
        <p:nvSpPr>
          <p:cNvPr id="6" name="Footer Placeholder 5">
            <a:extLst>
              <a:ext uri="{FF2B5EF4-FFF2-40B4-BE49-F238E27FC236}">
                <a16:creationId xmlns:a16="http://schemas.microsoft.com/office/drawing/2014/main" id="{372EC7F8-B5B8-AD4C-84E8-976053E3B3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080627-0C36-03F7-2A2E-8F7B7B1C1067}"/>
              </a:ext>
            </a:extLst>
          </p:cNvPr>
          <p:cNvSpPr>
            <a:spLocks noGrp="1"/>
          </p:cNvSpPr>
          <p:nvPr>
            <p:ph type="sldNum" sz="quarter" idx="12"/>
          </p:nvPr>
        </p:nvSpPr>
        <p:spPr/>
        <p:txBody>
          <a:bodyPr/>
          <a:lstStyle/>
          <a:p>
            <a:fld id="{67340FC7-787E-4D6F-8DC6-366AAFB8DC18}" type="slidenum">
              <a:rPr lang="en-US" smtClean="0"/>
              <a:t>‹#›</a:t>
            </a:fld>
            <a:endParaRPr lang="en-US"/>
          </a:p>
        </p:txBody>
      </p:sp>
    </p:spTree>
    <p:extLst>
      <p:ext uri="{BB962C8B-B14F-4D97-AF65-F5344CB8AC3E}">
        <p14:creationId xmlns:p14="http://schemas.microsoft.com/office/powerpoint/2010/main" val="2041448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B46F4F-269A-7607-92BE-4CE786B927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9717F2-C670-27A4-CD17-1177F3AA5B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3285F-9104-D0CB-4C97-336F965D3A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2F47EC-9300-415A-96A2-D0B9A55FF31A}" type="datetimeFigureOut">
              <a:rPr lang="en-US" smtClean="0"/>
              <a:t>3/8/2024</a:t>
            </a:fld>
            <a:endParaRPr lang="en-US"/>
          </a:p>
        </p:txBody>
      </p:sp>
      <p:sp>
        <p:nvSpPr>
          <p:cNvPr id="5" name="Footer Placeholder 4">
            <a:extLst>
              <a:ext uri="{FF2B5EF4-FFF2-40B4-BE49-F238E27FC236}">
                <a16:creationId xmlns:a16="http://schemas.microsoft.com/office/drawing/2014/main" id="{C719A036-6C04-5ACC-0DA2-B613609BBB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52D7A3-B2A9-0F6F-9B4A-E8F930FE6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340FC7-787E-4D6F-8DC6-366AAFB8DC18}" type="slidenum">
              <a:rPr lang="en-US" smtClean="0"/>
              <a:t>‹#›</a:t>
            </a:fld>
            <a:endParaRPr lang="en-US"/>
          </a:p>
        </p:txBody>
      </p:sp>
    </p:spTree>
    <p:extLst>
      <p:ext uri="{BB962C8B-B14F-4D97-AF65-F5344CB8AC3E}">
        <p14:creationId xmlns:p14="http://schemas.microsoft.com/office/powerpoint/2010/main" val="2931577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17/06/relationships/model3d" Target="../media/model3d2.glb"/><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0.png"/><Relationship Id="rId5" Type="http://schemas.microsoft.com/office/2017/06/relationships/model3d" Target="../media/model3d6.glb"/><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8.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webp"/><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86497" y="358815"/>
            <a:ext cx="9514702"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99490" marR="816610" algn="ctr">
              <a:lnSpc>
                <a:spcPct val="115000"/>
              </a:lnSpc>
              <a:spcBef>
                <a:spcPts val="0"/>
              </a:spcBef>
            </a:pPr>
            <a:r>
              <a:rPr lang="en-US" sz="26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4</a:t>
            </a:r>
          </a:p>
          <a:p>
            <a:pPr marL="999490" marR="816610" algn="ctr">
              <a:lnSpc>
                <a:spcPct val="115000"/>
              </a:lnSpc>
              <a:spcBef>
                <a:spcPts val="0"/>
              </a:spcBef>
            </a:pPr>
            <a:r>
              <a:rPr lang="vi-VN"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Tư Tưởng Hồ Chí Minh</a:t>
            </a:r>
            <a:r>
              <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 </a:t>
            </a:r>
            <a:r>
              <a:rPr lang="vi-VN"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Về Đảng Cộng Sản Việt Nam </a:t>
            </a:r>
            <a:endPar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a:p>
            <a:pPr marL="999490" marR="816610" algn="ctr">
              <a:lnSpc>
                <a:spcPct val="115000"/>
              </a:lnSpc>
              <a:spcBef>
                <a:spcPts val="0"/>
              </a:spcBef>
            </a:pPr>
            <a:r>
              <a:rPr lang="vi-VN"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 Nhà Nước Của Nhân Dân, Do Nhân Dân, Vì Nhân</a:t>
            </a:r>
            <a:r>
              <a:rPr lang="en-US"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(tiếp)</a:t>
            </a:r>
            <a:endPar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algn="just"/>
            <a:r>
              <a:rPr lang="en">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Chương 4 sẽ </a:t>
            </a:r>
            <a:r>
              <a:rPr lang="vi-VN">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kiến thức cơ bản tư tưởng Hồ Chí Minh về Đảng Cộng sản Việt Nam và về Nhà nước Việt Nam Dân chủ Cộng hoà – Nhà nước của dân, do dân, vì dân.</a:t>
            </a:r>
            <a:endParaRPr lang="vi-VN">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.1. Tư tưởng Hồ Chí Minh về Đảng Cộng sản Việt Nam</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4.2. Tư tưởng Hồ Chí Minh về nhà nước của nhân dân, do nhân dân và vì nhân dân</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4.3. Vận dụng tư tưởng Hồ Chí Minh vào công tác xây dựng Đảng và xây dựng nhà nước</a:t>
            </a:r>
            <a:endParaRPr lang="en-US"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1331088" y="3653031"/>
            <a:ext cx="6574421" cy="255332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gn="just">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a:t>
            </a:r>
            <a:r>
              <a:rPr lang="vi-VN"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oàn kết, thống nhất trong Đảng trước hết là trong cấp uỷ, trong những cán bộ lãnh đạo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chủ chốt</a:t>
            </a:r>
            <a:endParaRPr lang="en-US"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oàn </a:t>
            </a:r>
            <a:r>
              <a:rPr lang="vi-VN"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kết trên cơ sở chủ nghũa Mác - Lênin, trên cơ sở cương lĩnh, đường lối, quan điểm, nghị quyết của Đảng</a:t>
            </a:r>
            <a:endParaRPr lang="en-US"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8288458" y="2298560"/>
            <a:ext cx="3126545" cy="41343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6" name="Title 1">
            <a:extLst>
              <a:ext uri="{FF2B5EF4-FFF2-40B4-BE49-F238E27FC236}">
                <a16:creationId xmlns:a16="http://schemas.microsoft.com/office/drawing/2014/main" id="{0806CB45-242A-1231-C475-67DA6CB6EC94}"/>
              </a:ext>
            </a:extLst>
          </p:cNvPr>
          <p:cNvSpPr>
            <a:spLocks noGrp="1"/>
          </p:cNvSpPr>
          <p:nvPr>
            <p:ph type="title"/>
          </p:nvPr>
        </p:nvSpPr>
        <p:spPr>
          <a:xfrm>
            <a:off x="352797" y="768402"/>
            <a:ext cx="4712563" cy="1787818"/>
          </a:xfrm>
        </p:spPr>
        <p:txBody>
          <a:bodyPr>
            <a:noAutofit/>
          </a:bodyPr>
          <a:lstStyle/>
          <a:p>
            <a:pPr>
              <a:lnSpc>
                <a:spcPct val="100000"/>
              </a:lnSpc>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 </a:t>
            </a:r>
            <a:r>
              <a:rPr lang="vi-VN" sz="1400" b="1">
                <a:latin typeface="NewCentury-Narrow" panose="020B0500000000000000" pitchFamily="34" charset="0"/>
                <a:ea typeface="NewCentury-Narrow" panose="020B0500000000000000" pitchFamily="34" charset="0"/>
                <a:cs typeface="NewCentury-Narrow" panose="020B0500000000000000" pitchFamily="34" charset="0"/>
              </a:rPr>
              <a:t>Tập trung dân chủ </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Tự phê bình và phê bình</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Kỷ luật nghiêm minh, tự giác</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Đảng phải thường xuyên tự chỉnh đốn</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Đoàn kết, thống nhất trong Đảng</a:t>
            </a:r>
            <a:br>
              <a:rPr lang="en-US" sz="1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phải liên hệ mật thiết với nhân dân</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 kết quốc tế</a:t>
            </a:r>
            <a:endParaRPr lang="en-US" sz="1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7" name="Title 1">
            <a:extLst>
              <a:ext uri="{FF2B5EF4-FFF2-40B4-BE49-F238E27FC236}">
                <a16:creationId xmlns:a16="http://schemas.microsoft.com/office/drawing/2014/main" id="{013C4EE5-A117-1E3D-9C67-8AF0316A0844}"/>
              </a:ext>
            </a:extLst>
          </p:cNvPr>
          <p:cNvSpPr txBox="1">
            <a:spLocks/>
          </p:cNvSpPr>
          <p:nvPr/>
        </p:nvSpPr>
        <p:spPr>
          <a:xfrm>
            <a:off x="1331089" y="225430"/>
            <a:ext cx="9965802" cy="6429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Những vấn đề nguyên tắc trong hoạt động của Đảng</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18" name="Straight Connector 17">
            <a:extLst>
              <a:ext uri="{FF2B5EF4-FFF2-40B4-BE49-F238E27FC236}">
                <a16:creationId xmlns:a16="http://schemas.microsoft.com/office/drawing/2014/main" id="{69C8701F-C934-A5AE-BCF6-5D7DD18C128C}"/>
              </a:ext>
            </a:extLst>
          </p:cNvPr>
          <p:cNvCxnSpPr>
            <a:cxnSpLocks/>
          </p:cNvCxnSpPr>
          <p:nvPr/>
        </p:nvCxnSpPr>
        <p:spPr>
          <a:xfrm>
            <a:off x="352797" y="2812645"/>
            <a:ext cx="7935661" cy="0"/>
          </a:xfrm>
          <a:prstGeom prst="line">
            <a:avLst/>
          </a:prstGeom>
          <a:ln>
            <a:solidFill>
              <a:srgbClr val="0066FF"/>
            </a:solidFil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64A1B292-DB74-917F-363F-A04B9C67555F}"/>
              </a:ext>
            </a:extLst>
          </p:cNvPr>
          <p:cNvSpPr txBox="1"/>
          <p:nvPr/>
        </p:nvSpPr>
        <p:spPr>
          <a:xfrm>
            <a:off x="3047036" y="3247227"/>
            <a:ext cx="6094070" cy="461665"/>
          </a:xfrm>
          <a:prstGeom prst="rect">
            <a:avLst/>
          </a:prstGeom>
          <a:noFill/>
        </p:spPr>
        <p:txBody>
          <a:bodyPr wrap="square">
            <a:spAutoFit/>
          </a:bodyPr>
          <a:lstStyle/>
          <a:p>
            <a:pPr marL="0" indent="0" algn="just">
              <a:spcBef>
                <a:spcPts val="800"/>
              </a:spcBef>
              <a:buNone/>
            </a:pPr>
            <a:r>
              <a:rPr lang="vi-VN" sz="2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Đoàn kết, thống nhất trong Đảng</a:t>
            </a:r>
            <a:endParaRPr lang="en-US" sz="2400" b="1"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6148FC11-DF4C-F357-25E4-47E50C3889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EDF2A73-97C0-6A3F-A142-F9D09EE3EB22}"/>
              </a:ext>
            </a:extLst>
          </p:cNvPr>
          <p:cNvGrpSpPr/>
          <p:nvPr/>
        </p:nvGrpSpPr>
        <p:grpSpPr>
          <a:xfrm>
            <a:off x="-578363" y="4027012"/>
            <a:ext cx="3341040" cy="2723920"/>
            <a:chOff x="-633627" y="4016416"/>
            <a:chExt cx="4002918" cy="2723920"/>
          </a:xfrm>
        </p:grpSpPr>
        <p:sp>
          <p:nvSpPr>
            <p:cNvPr id="12" name="Freeform: Shape 11">
              <a:extLst>
                <a:ext uri="{FF2B5EF4-FFF2-40B4-BE49-F238E27FC236}">
                  <a16:creationId xmlns:a16="http://schemas.microsoft.com/office/drawing/2014/main" id="{0C66F434-B521-1F45-C849-FDF25C58A276}"/>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CCB7E6F2-A990-1E4B-D2B0-EDA381B0F9AA}"/>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06486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1435261" y="3807598"/>
            <a:ext cx="6458674" cy="224601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gn="just">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a:t>
            </a:r>
            <a:r>
              <a:rPr lang="vi-VN"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Cộng sản Việt Nam là một bộ phận của toàn thể dân tộc Việt Nam</a:t>
            </a:r>
            <a:r>
              <a:rPr lang="en-US"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p>
          <a:p>
            <a:pPr marL="0" indent="0" algn="just">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Vấn </a:t>
            </a:r>
            <a:r>
              <a:rPr lang="vi-VN"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đề mối quan hệ giữa Đảng Cộng sản - Giai cấp công nhân - Nhân dân Việt Nam là mối quan hệ khăng khít, máu thịt</a:t>
            </a:r>
            <a:r>
              <a:rPr lang="en-US"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p>
        </p:txBody>
      </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8406514" y="2032351"/>
            <a:ext cx="3126545" cy="41343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6" name="Title 1">
            <a:extLst>
              <a:ext uri="{FF2B5EF4-FFF2-40B4-BE49-F238E27FC236}">
                <a16:creationId xmlns:a16="http://schemas.microsoft.com/office/drawing/2014/main" id="{740DC8A7-0A4B-6725-0184-7D44C6AD133E}"/>
              </a:ext>
            </a:extLst>
          </p:cNvPr>
          <p:cNvSpPr txBox="1">
            <a:spLocks/>
          </p:cNvSpPr>
          <p:nvPr/>
        </p:nvSpPr>
        <p:spPr>
          <a:xfrm>
            <a:off x="241397" y="985873"/>
            <a:ext cx="4712563" cy="17751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 </a:t>
            </a:r>
            <a:r>
              <a:rPr lang="vi-VN" sz="1400" b="1">
                <a:latin typeface="NewCentury-Narrow" panose="020B0500000000000000" pitchFamily="34" charset="0"/>
                <a:ea typeface="NewCentury-Narrow" panose="020B0500000000000000" pitchFamily="34" charset="0"/>
                <a:cs typeface="NewCentury-Narrow" panose="020B0500000000000000" pitchFamily="34" charset="0"/>
              </a:rPr>
              <a:t>Tập trung dân chủ </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Tự phê bình và phê bình</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Kỷ luật nghiêm minh, tự giác</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Đảng phải thường xuyên tự chỉnh đốn</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Đoàn kết, thống nhất trong Đảng</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Đảng phải liên hệ mật thiết với nhân dân</a:t>
            </a:r>
            <a:br>
              <a:rPr lang="en-US" sz="1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 kết quốc tế</a:t>
            </a:r>
            <a:endParaRPr lang="en-US" sz="1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7" name="Title 1">
            <a:extLst>
              <a:ext uri="{FF2B5EF4-FFF2-40B4-BE49-F238E27FC236}">
                <a16:creationId xmlns:a16="http://schemas.microsoft.com/office/drawing/2014/main" id="{7E70FBA0-6546-45E2-9F8B-DDCB869832AA}"/>
              </a:ext>
            </a:extLst>
          </p:cNvPr>
          <p:cNvSpPr txBox="1">
            <a:spLocks/>
          </p:cNvSpPr>
          <p:nvPr/>
        </p:nvSpPr>
        <p:spPr>
          <a:xfrm>
            <a:off x="1331089" y="132830"/>
            <a:ext cx="9965802" cy="7762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Những vấn đề nguyên tắc trong hoạt động của Đảng</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18" name="Straight Connector 17">
            <a:extLst>
              <a:ext uri="{FF2B5EF4-FFF2-40B4-BE49-F238E27FC236}">
                <a16:creationId xmlns:a16="http://schemas.microsoft.com/office/drawing/2014/main" id="{51F7576F-4562-FE17-4CDF-F599881E1C16}"/>
              </a:ext>
            </a:extLst>
          </p:cNvPr>
          <p:cNvCxnSpPr>
            <a:cxnSpLocks/>
          </p:cNvCxnSpPr>
          <p:nvPr/>
        </p:nvCxnSpPr>
        <p:spPr>
          <a:xfrm>
            <a:off x="333994" y="2777920"/>
            <a:ext cx="8119666" cy="0"/>
          </a:xfrm>
          <a:prstGeom prst="line">
            <a:avLst/>
          </a:prstGeom>
          <a:ln>
            <a:solidFill>
              <a:srgbClr val="0066FF"/>
            </a:solidFil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982CA14C-9629-95A1-920E-547E43CB96C6}"/>
              </a:ext>
            </a:extLst>
          </p:cNvPr>
          <p:cNvSpPr txBox="1"/>
          <p:nvPr/>
        </p:nvSpPr>
        <p:spPr>
          <a:xfrm>
            <a:off x="2109486" y="3148317"/>
            <a:ext cx="5680276" cy="461665"/>
          </a:xfrm>
          <a:prstGeom prst="rect">
            <a:avLst/>
          </a:prstGeom>
          <a:noFill/>
        </p:spPr>
        <p:txBody>
          <a:bodyPr wrap="square">
            <a:spAutoFit/>
          </a:bodyPr>
          <a:lstStyle/>
          <a:p>
            <a:pPr marL="0" indent="0">
              <a:spcBef>
                <a:spcPts val="800"/>
              </a:spcBef>
              <a:buNone/>
            </a:pPr>
            <a:r>
              <a:rPr lang="vi-VN" sz="2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phải liên hệ mật thiết với nhân dân</a:t>
            </a:r>
            <a:endParaRPr lang="en-US" sz="2400" b="1"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36689CD8-4A2D-170F-CEC5-ED84AF3651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25494D8E-A9A2-8483-4406-971BF990A9F1}"/>
              </a:ext>
            </a:extLst>
          </p:cNvPr>
          <p:cNvGrpSpPr/>
          <p:nvPr/>
        </p:nvGrpSpPr>
        <p:grpSpPr>
          <a:xfrm>
            <a:off x="-578363" y="4027012"/>
            <a:ext cx="3341040" cy="2723920"/>
            <a:chOff x="-633627" y="4016416"/>
            <a:chExt cx="4002918" cy="2723920"/>
          </a:xfrm>
        </p:grpSpPr>
        <p:sp>
          <p:nvSpPr>
            <p:cNvPr id="12" name="Freeform: Shape 11">
              <a:extLst>
                <a:ext uri="{FF2B5EF4-FFF2-40B4-BE49-F238E27FC236}">
                  <a16:creationId xmlns:a16="http://schemas.microsoft.com/office/drawing/2014/main" id="{740D61FC-98AD-E820-8EA2-E98B45E55948}"/>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572B87B7-087E-8A1D-0F0D-FC403B37FE1B}"/>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4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1157468" y="3472400"/>
            <a:ext cx="7048983" cy="271079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gn="just">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a:t>
            </a:r>
            <a:r>
              <a:rPr lang="vi-VN"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phải chú trọng giữ vững và tăng cường mối quan hệ quốc tế trong sáng. Điều này xuất phát từ tính chất quốc tế của giai cấp công nhân</a:t>
            </a:r>
            <a:r>
              <a:rPr lang="en-US"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p>
          <a:p>
            <a:pPr marL="0" indent="0" algn="just">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Đối </a:t>
            </a:r>
            <a:r>
              <a:rPr lang="vi-VN"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với nguyên tắc này Hồ Chí Minh coi cách mạng Việt Nam là một bộ phận khắng khít của cách mạng thế giới</a:t>
            </a:r>
            <a:r>
              <a:rPr lang="en-US"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p>
        </p:txBody>
      </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8464384" y="1742979"/>
            <a:ext cx="3126545" cy="41343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6" name="Title 1">
            <a:extLst>
              <a:ext uri="{FF2B5EF4-FFF2-40B4-BE49-F238E27FC236}">
                <a16:creationId xmlns:a16="http://schemas.microsoft.com/office/drawing/2014/main" id="{56A79AD7-737C-944E-5B29-B2274DE332E2}"/>
              </a:ext>
            </a:extLst>
          </p:cNvPr>
          <p:cNvSpPr>
            <a:spLocks noGrp="1"/>
          </p:cNvSpPr>
          <p:nvPr>
            <p:ph type="title"/>
          </p:nvPr>
        </p:nvSpPr>
        <p:spPr>
          <a:xfrm>
            <a:off x="252976" y="828196"/>
            <a:ext cx="4712563" cy="1765977"/>
          </a:xfrm>
        </p:spPr>
        <p:txBody>
          <a:bodyPr>
            <a:noAutofit/>
          </a:bodyPr>
          <a:lstStyle/>
          <a:p>
            <a:pPr>
              <a:lnSpc>
                <a:spcPct val="100000"/>
              </a:lnSpc>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 </a:t>
            </a:r>
            <a:r>
              <a:rPr lang="vi-VN" sz="1400" b="1">
                <a:latin typeface="NewCentury-Narrow" panose="020B0500000000000000" pitchFamily="34" charset="0"/>
                <a:ea typeface="NewCentury-Narrow" panose="020B0500000000000000" pitchFamily="34" charset="0"/>
                <a:cs typeface="NewCentury-Narrow" panose="020B0500000000000000" pitchFamily="34" charset="0"/>
              </a:rPr>
              <a:t>Tập trung dân chủ </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Tự phê bình và phê bình</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Kỷ luật nghiêm minh, tự giác</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Đảng phải thường xuyên tự chỉnh đốn</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Đoàn kết, thống nhất trong Đảng</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Đảng phải liên hệ mật thiết với nhân dân</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Đoàn kết quốc tế</a:t>
            </a:r>
            <a:endParaRPr lang="en-US" sz="1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7" name="Title 1">
            <a:extLst>
              <a:ext uri="{FF2B5EF4-FFF2-40B4-BE49-F238E27FC236}">
                <a16:creationId xmlns:a16="http://schemas.microsoft.com/office/drawing/2014/main" id="{737DD851-A2B0-EFE2-0C8E-A79199362E4E}"/>
              </a:ext>
            </a:extLst>
          </p:cNvPr>
          <p:cNvSpPr txBox="1">
            <a:spLocks/>
          </p:cNvSpPr>
          <p:nvPr/>
        </p:nvSpPr>
        <p:spPr>
          <a:xfrm>
            <a:off x="1331089" y="132830"/>
            <a:ext cx="9965802" cy="7762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Những vấn đề nguyên tắc trong hoạt động của Đảng</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18" name="Straight Connector 17">
            <a:extLst>
              <a:ext uri="{FF2B5EF4-FFF2-40B4-BE49-F238E27FC236}">
                <a16:creationId xmlns:a16="http://schemas.microsoft.com/office/drawing/2014/main" id="{0F2914D0-B3F4-0742-6758-706499050FE7}"/>
              </a:ext>
            </a:extLst>
          </p:cNvPr>
          <p:cNvCxnSpPr>
            <a:cxnSpLocks/>
          </p:cNvCxnSpPr>
          <p:nvPr/>
        </p:nvCxnSpPr>
        <p:spPr>
          <a:xfrm>
            <a:off x="252976" y="2546427"/>
            <a:ext cx="8128082" cy="0"/>
          </a:xfrm>
          <a:prstGeom prst="line">
            <a:avLst/>
          </a:prstGeom>
          <a:ln>
            <a:solidFill>
              <a:srgbClr val="0066FF"/>
            </a:solidFil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BB55E44A-B1C2-4C7D-1D9B-42494ABE3E33}"/>
              </a:ext>
            </a:extLst>
          </p:cNvPr>
          <p:cNvSpPr txBox="1"/>
          <p:nvPr/>
        </p:nvSpPr>
        <p:spPr>
          <a:xfrm>
            <a:off x="3302243" y="3014366"/>
            <a:ext cx="4348623" cy="461665"/>
          </a:xfrm>
          <a:prstGeom prst="rect">
            <a:avLst/>
          </a:prstGeom>
          <a:noFill/>
        </p:spPr>
        <p:txBody>
          <a:bodyPr wrap="square">
            <a:spAutoFit/>
          </a:bodyPr>
          <a:lstStyle/>
          <a:p>
            <a:pPr marL="0" indent="0">
              <a:spcBef>
                <a:spcPts val="800"/>
              </a:spcBef>
              <a:buNone/>
            </a:pPr>
            <a:r>
              <a:rPr lang="vi-VN" sz="2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Đoàn kết quốc tế</a:t>
            </a:r>
            <a:endParaRPr lang="en-US" sz="2400" b="1"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6927D41D-0CE8-1714-7A83-130C4F3831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14973B8-5963-1434-1DE8-521CA2022479}"/>
              </a:ext>
            </a:extLst>
          </p:cNvPr>
          <p:cNvGrpSpPr/>
          <p:nvPr/>
        </p:nvGrpSpPr>
        <p:grpSpPr>
          <a:xfrm>
            <a:off x="-578363" y="4027012"/>
            <a:ext cx="3341040" cy="2723920"/>
            <a:chOff x="-633627" y="4016416"/>
            <a:chExt cx="4002918" cy="2723920"/>
          </a:xfrm>
        </p:grpSpPr>
        <p:sp>
          <p:nvSpPr>
            <p:cNvPr id="12" name="Freeform: Shape 11">
              <a:extLst>
                <a:ext uri="{FF2B5EF4-FFF2-40B4-BE49-F238E27FC236}">
                  <a16:creationId xmlns:a16="http://schemas.microsoft.com/office/drawing/2014/main" id="{FA9407B7-BB73-6026-22C2-61295B47E620}"/>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6A7F50F4-AD0C-4813-3FB8-E993ACC3974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9273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58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A241F1-E178-69DC-E264-ED0039AD49E0}"/>
              </a:ext>
            </a:extLst>
          </p:cNvPr>
          <p:cNvSpPr txBox="1"/>
          <p:nvPr/>
        </p:nvSpPr>
        <p:spPr>
          <a:xfrm>
            <a:off x="532437" y="280475"/>
            <a:ext cx="5588832" cy="461665"/>
          </a:xfrm>
          <a:prstGeom prst="rect">
            <a:avLst/>
          </a:prstGeom>
          <a:noFill/>
        </p:spPr>
        <p:txBody>
          <a:bodyPr wrap="square">
            <a:spAutoFit/>
          </a:bodyPr>
          <a:lstStyle/>
          <a:p>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 Xây dựng đội ngũ cán bộ đảng viên</a:t>
            </a:r>
          </a:p>
        </p:txBody>
      </p:sp>
      <p:pic>
        <p:nvPicPr>
          <p:cNvPr id="6" name="Picture 5">
            <a:extLst>
              <a:ext uri="{FF2B5EF4-FFF2-40B4-BE49-F238E27FC236}">
                <a16:creationId xmlns:a16="http://schemas.microsoft.com/office/drawing/2014/main" id="{B9A39C20-866A-E44C-49DC-7DFAC5C26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1139" y="1752573"/>
            <a:ext cx="3900669" cy="3386585"/>
          </a:xfrm>
          <a:prstGeom prst="rect">
            <a:avLst/>
          </a:prstGeom>
        </p:spPr>
      </p:pic>
      <p:sp>
        <p:nvSpPr>
          <p:cNvPr id="7" name="Oval 6">
            <a:extLst>
              <a:ext uri="{FF2B5EF4-FFF2-40B4-BE49-F238E27FC236}">
                <a16:creationId xmlns:a16="http://schemas.microsoft.com/office/drawing/2014/main" id="{52CE22E5-28F8-1331-892C-0907B3785727}"/>
              </a:ext>
            </a:extLst>
          </p:cNvPr>
          <p:cNvSpPr/>
          <p:nvPr/>
        </p:nvSpPr>
        <p:spPr>
          <a:xfrm>
            <a:off x="3217179" y="1549108"/>
            <a:ext cx="5322040" cy="3594052"/>
          </a:xfrm>
          <a:prstGeom prst="ellipse">
            <a:avLst/>
          </a:prstGeom>
          <a:solidFill>
            <a:schemeClr val="accent2">
              <a:lumMod val="75000"/>
              <a:alpha val="87000"/>
            </a:schemeClr>
          </a:solidFill>
          <a:effectLst>
            <a:softEdge rad="635000"/>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Xây dựng đội ngũ </a:t>
            </a:r>
          </a:p>
          <a:p>
            <a:pPr algn="ctr"/>
            <a:r>
              <a:rPr lang="en-US" sz="3200" b="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cán bộ đảng viên</a:t>
            </a:r>
          </a:p>
        </p:txBody>
      </p:sp>
      <p:sp>
        <p:nvSpPr>
          <p:cNvPr id="8" name="Google Shape;531;p31">
            <a:extLst>
              <a:ext uri="{FF2B5EF4-FFF2-40B4-BE49-F238E27FC236}">
                <a16:creationId xmlns:a16="http://schemas.microsoft.com/office/drawing/2014/main" id="{D3B97F98-3D73-4606-8871-37EAA7F73D43}"/>
              </a:ext>
            </a:extLst>
          </p:cNvPr>
          <p:cNvSpPr/>
          <p:nvPr/>
        </p:nvSpPr>
        <p:spPr>
          <a:xfrm>
            <a:off x="4272966" y="639511"/>
            <a:ext cx="3210466" cy="1626613"/>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ctr" anchorCtr="0">
            <a:noAutofit/>
          </a:bodyPr>
          <a:lstStyle/>
          <a:p>
            <a:pPr algn="ctr"/>
            <a:r>
              <a:rPr lang="en-US"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Luôn </a:t>
            </a:r>
            <a:r>
              <a:rPr lang="en-US" sz="20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phòng</a:t>
            </a:r>
            <a:r>
              <a:rPr lang="en-US"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chống</a:t>
            </a:r>
            <a:r>
              <a:rPr lang="en-US"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tiêu</a:t>
            </a:r>
            <a:r>
              <a:rPr lang="en-US"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cực</a:t>
            </a:r>
            <a:r>
              <a:rPr lang="en-US"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a:t>
            </a:r>
            <a:endParaRPr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sym typeface="Lato Light"/>
            </a:endParaRPr>
          </a:p>
        </p:txBody>
      </p:sp>
      <p:sp>
        <p:nvSpPr>
          <p:cNvPr id="10" name="Google Shape;531;p31">
            <a:extLst>
              <a:ext uri="{FF2B5EF4-FFF2-40B4-BE49-F238E27FC236}">
                <a16:creationId xmlns:a16="http://schemas.microsoft.com/office/drawing/2014/main" id="{61154939-F6DD-49C0-B81C-B98310EC6D02}"/>
              </a:ext>
            </a:extLst>
          </p:cNvPr>
          <p:cNvSpPr/>
          <p:nvPr/>
        </p:nvSpPr>
        <p:spPr>
          <a:xfrm>
            <a:off x="7598528" y="1059432"/>
            <a:ext cx="3210466" cy="1626613"/>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ctr" anchorCtr="0">
            <a:noAutofit/>
          </a:bodyPr>
          <a:lstStyle/>
          <a:p>
            <a:pPr algn="ctr"/>
            <a:r>
              <a:rPr lang="en-US"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a:t>
            </a:r>
            <a:r>
              <a:rPr lang="vi-VN"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uôn </a:t>
            </a:r>
            <a:r>
              <a:rPr lang="vi-VN"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luôn học tập nâng cao trình độ về mọi mặt</a:t>
            </a:r>
            <a:endParaRPr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sym typeface="Lato Light"/>
            </a:endParaRPr>
          </a:p>
        </p:txBody>
      </p:sp>
      <p:sp>
        <p:nvSpPr>
          <p:cNvPr id="11" name="Google Shape;531;p31">
            <a:extLst>
              <a:ext uri="{FF2B5EF4-FFF2-40B4-BE49-F238E27FC236}">
                <a16:creationId xmlns:a16="http://schemas.microsoft.com/office/drawing/2014/main" id="{96E85044-9DD1-49DA-A410-9FF6A9692AB5}"/>
              </a:ext>
            </a:extLst>
          </p:cNvPr>
          <p:cNvSpPr/>
          <p:nvPr/>
        </p:nvSpPr>
        <p:spPr>
          <a:xfrm>
            <a:off x="7659682" y="2895338"/>
            <a:ext cx="3210466" cy="1626613"/>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ctr" anchorCtr="0">
            <a:noAutofit/>
          </a:bodyPr>
          <a:lstStyle/>
          <a:p>
            <a:pPr algn="ctr"/>
            <a:r>
              <a:rPr lang="en-US"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a:t>
            </a:r>
            <a:r>
              <a:rPr lang="vi-VN"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ó </a:t>
            </a:r>
            <a:r>
              <a:rPr lang="vi-VN"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mối liên hệ mật thiết với nhân dân</a:t>
            </a:r>
            <a:endParaRPr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sym typeface="Lato Light"/>
            </a:endParaRPr>
          </a:p>
        </p:txBody>
      </p:sp>
      <p:sp>
        <p:nvSpPr>
          <p:cNvPr id="12" name="Google Shape;531;p31">
            <a:extLst>
              <a:ext uri="{FF2B5EF4-FFF2-40B4-BE49-F238E27FC236}">
                <a16:creationId xmlns:a16="http://schemas.microsoft.com/office/drawing/2014/main" id="{5D819120-80CB-4576-B407-903104CB314E}"/>
              </a:ext>
            </a:extLst>
          </p:cNvPr>
          <p:cNvSpPr/>
          <p:nvPr/>
        </p:nvSpPr>
        <p:spPr>
          <a:xfrm>
            <a:off x="7297111" y="4673370"/>
            <a:ext cx="3210466" cy="1626613"/>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ctr" anchorCtr="0">
            <a:noAutofit/>
          </a:bodyPr>
          <a:lstStyle/>
          <a:p>
            <a:pPr algn="ctr"/>
            <a:r>
              <a:rPr lang="en-US"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a:t>
            </a:r>
            <a:r>
              <a:rPr lang="vi-VN"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uôn </a:t>
            </a:r>
            <a:r>
              <a:rPr lang="vi-VN"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luôn chịu trách nhiệm, năng động, sáng tạo</a:t>
            </a:r>
            <a:endParaRPr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sym typeface="Lato Light"/>
            </a:endParaRPr>
          </a:p>
        </p:txBody>
      </p:sp>
      <p:sp>
        <p:nvSpPr>
          <p:cNvPr id="13" name="Google Shape;531;p31">
            <a:extLst>
              <a:ext uri="{FF2B5EF4-FFF2-40B4-BE49-F238E27FC236}">
                <a16:creationId xmlns:a16="http://schemas.microsoft.com/office/drawing/2014/main" id="{1CE8F404-EF88-4487-8789-07C024D55B95}"/>
              </a:ext>
            </a:extLst>
          </p:cNvPr>
          <p:cNvSpPr/>
          <p:nvPr/>
        </p:nvSpPr>
        <p:spPr>
          <a:xfrm>
            <a:off x="3939520" y="4650755"/>
            <a:ext cx="3210466" cy="1626613"/>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ctr" anchorCtr="0">
            <a:noAutofit/>
          </a:bodyPr>
          <a:lstStyle/>
          <a:p>
            <a:pPr algn="ctr"/>
            <a:r>
              <a:rPr lang="en-US"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a:t>
            </a:r>
            <a:r>
              <a:rPr lang="vi-VN"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uôn </a:t>
            </a:r>
            <a:r>
              <a:rPr lang="vi-VN"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luôn tu dưỡng, rèn luyện, trau dồi đạo đức cách mạng</a:t>
            </a:r>
            <a:endParaRPr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sym typeface="Lato Light"/>
            </a:endParaRPr>
          </a:p>
        </p:txBody>
      </p:sp>
      <p:sp>
        <p:nvSpPr>
          <p:cNvPr id="14" name="Google Shape;531;p31">
            <a:extLst>
              <a:ext uri="{FF2B5EF4-FFF2-40B4-BE49-F238E27FC236}">
                <a16:creationId xmlns:a16="http://schemas.microsoft.com/office/drawing/2014/main" id="{7A917110-34F1-4359-A408-D324ECFF811C}"/>
              </a:ext>
            </a:extLst>
          </p:cNvPr>
          <p:cNvSpPr/>
          <p:nvPr/>
        </p:nvSpPr>
        <p:spPr>
          <a:xfrm>
            <a:off x="1308524" y="3429000"/>
            <a:ext cx="3252556" cy="1918503"/>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ctr" anchorCtr="0">
            <a:noAutofit/>
          </a:bodyPr>
          <a:lstStyle/>
          <a:p>
            <a:pPr algn="ctr"/>
            <a:r>
              <a:rPr lang="en-US" sz="20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Thực</a:t>
            </a:r>
            <a:r>
              <a:rPr lang="en-US"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hiện</a:t>
            </a:r>
            <a:r>
              <a:rPr lang="en-US"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vi-VN"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cương lĩnh, đường </a:t>
            </a:r>
            <a:r>
              <a:rPr lang="vi-VN"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lối quan điểm</a:t>
            </a:r>
            <a:r>
              <a:rPr lang="vi-VN"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chủ trương</a:t>
            </a:r>
            <a:r>
              <a:rPr lang="vi-VN"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vi-VN" sz="200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nghị quyết </a:t>
            </a:r>
            <a:r>
              <a:rPr lang="vi-VN"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của Đảng </a:t>
            </a:r>
            <a:endParaRPr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sym typeface="Lato Light"/>
            </a:endParaRPr>
          </a:p>
        </p:txBody>
      </p:sp>
      <p:sp>
        <p:nvSpPr>
          <p:cNvPr id="16" name="Google Shape;531;p31">
            <a:extLst>
              <a:ext uri="{FF2B5EF4-FFF2-40B4-BE49-F238E27FC236}">
                <a16:creationId xmlns:a16="http://schemas.microsoft.com/office/drawing/2014/main" id="{5E704F49-45ED-4D4A-B774-614E10A41197}"/>
              </a:ext>
            </a:extLst>
          </p:cNvPr>
          <p:cNvSpPr/>
          <p:nvPr/>
        </p:nvSpPr>
        <p:spPr>
          <a:xfrm>
            <a:off x="1352719" y="1634811"/>
            <a:ext cx="3210466" cy="1626613"/>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ctr" anchorCtr="0">
            <a:noAutofit/>
          </a:bodyPr>
          <a:lstStyle/>
          <a:p>
            <a:pPr algn="ctr"/>
            <a:r>
              <a:rPr lang="vi-VN"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Phải tuyệt đối trung thành với Đảng.</a:t>
            </a:r>
            <a:endParaRPr sz="20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sym typeface="Lato Light"/>
            </a:endParaRPr>
          </a:p>
        </p:txBody>
      </p:sp>
      <p:pic>
        <p:nvPicPr>
          <p:cNvPr id="2" name="Picture 1" descr="C:\Users\QUOC HUY\Desktop\Logo_Đại_học_FPT.png">
            <a:extLst>
              <a:ext uri="{FF2B5EF4-FFF2-40B4-BE49-F238E27FC236}">
                <a16:creationId xmlns:a16="http://schemas.microsoft.com/office/drawing/2014/main" id="{78CE7E76-CA33-6AAD-EB6D-A94A260791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9812D42-8C37-9B7F-5E4D-26DC3A6874FC}"/>
              </a:ext>
            </a:extLst>
          </p:cNvPr>
          <p:cNvGrpSpPr/>
          <p:nvPr/>
        </p:nvGrpSpPr>
        <p:grpSpPr>
          <a:xfrm>
            <a:off x="-578363" y="4027012"/>
            <a:ext cx="3341040" cy="2723920"/>
            <a:chOff x="-633627" y="4016416"/>
            <a:chExt cx="4002918" cy="2723920"/>
          </a:xfrm>
        </p:grpSpPr>
        <p:sp>
          <p:nvSpPr>
            <p:cNvPr id="5" name="Freeform: Shape 4">
              <a:extLst>
                <a:ext uri="{FF2B5EF4-FFF2-40B4-BE49-F238E27FC236}">
                  <a16:creationId xmlns:a16="http://schemas.microsoft.com/office/drawing/2014/main" id="{762B37C9-8E0A-0F75-2999-38422A3726BA}"/>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877E628F-9072-7AAD-0E2F-F79B0D754E01}"/>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9010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F01F-60A4-42C8-9D4D-8BAB09CA7795}"/>
              </a:ext>
            </a:extLst>
          </p:cNvPr>
          <p:cNvSpPr>
            <a:spLocks noGrp="1"/>
          </p:cNvSpPr>
          <p:nvPr>
            <p:ph type="title"/>
          </p:nvPr>
        </p:nvSpPr>
        <p:spPr>
          <a:xfrm>
            <a:off x="3763788" y="680550"/>
            <a:ext cx="5171868" cy="713600"/>
          </a:xfrm>
        </p:spPr>
        <p:txBody>
          <a:bodyPr/>
          <a:lstStyle/>
          <a:p>
            <a:r>
              <a:rPr lang="vi-VN" sz="2400" b="1" dirty="0">
                <a:latin typeface="Times New Roman" panose="02020603050405020304" pitchFamily="18" charset="0"/>
                <a:ea typeface="Calibri" panose="020F0502020204030204" pitchFamily="34" charset="0"/>
                <a:cs typeface="SimSun" panose="02010600030101010101" pitchFamily="2" charset="-122"/>
              </a:rPr>
              <a:t>TÀI LIỆU THAM KHẢO</a:t>
            </a:r>
            <a:endParaRPr lang="en-US" dirty="0"/>
          </a:p>
        </p:txBody>
      </p:sp>
      <p:sp>
        <p:nvSpPr>
          <p:cNvPr id="4" name="TextBox 3">
            <a:extLst>
              <a:ext uri="{FF2B5EF4-FFF2-40B4-BE49-F238E27FC236}">
                <a16:creationId xmlns:a16="http://schemas.microsoft.com/office/drawing/2014/main" id="{CE4F212D-65C5-4D25-BFA0-69EB9BD17C95}"/>
              </a:ext>
            </a:extLst>
          </p:cNvPr>
          <p:cNvSpPr txBox="1"/>
          <p:nvPr/>
        </p:nvSpPr>
        <p:spPr>
          <a:xfrm>
            <a:off x="694481" y="1597001"/>
            <a:ext cx="10903352" cy="4894866"/>
          </a:xfrm>
          <a:prstGeom prst="rect">
            <a:avLst/>
          </a:prstGeom>
          <a:noFill/>
        </p:spPr>
        <p:txBody>
          <a:bodyPr wrap="square">
            <a:spAutoFit/>
          </a:bodyPr>
          <a:lstStyle/>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1. Đảng Cộng sản Việt Nam: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Văn kiện Đại hội đại biểu toàn quốc lần thứ XII,</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2016.</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2. Đại tướng Võ Nguyên Giáp (Chủ biên):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Tư tưởng Hồ Chí Minh và con đường cách mạng Việt Nam</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1997.</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3. Học viện Chính trị quốc gia Hồ Chí Minh: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Chủ nghĩa Mác-Lênin, tư tưởng Hồ Chí Minh, nền tảng tư tưởng của Đảng ta</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trị-Hành chính, Hà Nội, 2009.</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4. Nguyễn Đình Lộc: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Tư tưởng Hồ Chí Minh về nhà nước của dân, do dân, vì dân</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1998.</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5. C.Mac - Ph.Angghen: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Tuyên ngôn của Đảng Cộng sản</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Sự thật, Hà Nội, 1986.</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6. Hồ Chí Minh: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Toàn tập,</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201l, t.5.</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7. Hồ Chí Minh: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Toàn tập</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2011, t.15.</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8. Song Thành: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Hồ Chí Minh nhà tư tưởng lỗi lạc,</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Lý luận chính trị, Hà Nội, 2005.</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9. Mạch Quang Thắng: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Hồ Chí Minh – Con người của sự sống</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2010</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p:txBody>
      </p:sp>
      <p:pic>
        <p:nvPicPr>
          <p:cNvPr id="3" name="Picture 2">
            <a:extLst>
              <a:ext uri="{FF2B5EF4-FFF2-40B4-BE49-F238E27FC236}">
                <a16:creationId xmlns:a16="http://schemas.microsoft.com/office/drawing/2014/main" id="{F7740139-5DD0-3257-B024-2092C03A4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5"/>
            <a:ext cx="1781035" cy="1592921"/>
          </a:xfrm>
          <a:prstGeom prst="rect">
            <a:avLst/>
          </a:prstGeom>
        </p:spPr>
      </p:pic>
      <p:pic>
        <p:nvPicPr>
          <p:cNvPr id="5" name="Picture 4" descr="C:\Users\QUOC HUY\Desktop\Logo_Đại_học_FPT.png">
            <a:extLst>
              <a:ext uri="{FF2B5EF4-FFF2-40B4-BE49-F238E27FC236}">
                <a16:creationId xmlns:a16="http://schemas.microsoft.com/office/drawing/2014/main" id="{E59381BC-3102-D5FB-7380-E6EDA47D7A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93BD14D-DFBE-A3E3-040B-81DCF5B65805}"/>
              </a:ext>
            </a:extLst>
          </p:cNvPr>
          <p:cNvGrpSpPr/>
          <p:nvPr/>
        </p:nvGrpSpPr>
        <p:grpSpPr>
          <a:xfrm>
            <a:off x="-578363" y="4027012"/>
            <a:ext cx="3341040" cy="2723920"/>
            <a:chOff x="-633627" y="4016416"/>
            <a:chExt cx="4002918" cy="2723920"/>
          </a:xfrm>
        </p:grpSpPr>
        <p:sp>
          <p:nvSpPr>
            <p:cNvPr id="7" name="Freeform: Shape 6">
              <a:extLst>
                <a:ext uri="{FF2B5EF4-FFF2-40B4-BE49-F238E27FC236}">
                  <a16:creationId xmlns:a16="http://schemas.microsoft.com/office/drawing/2014/main" id="{A52ED4BC-945F-2A40-4C24-275D27FBF0C7}"/>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DFD32D9A-F24A-D419-D698-865C667B9EA0}"/>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0284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258033" y="1505240"/>
            <a:ext cx="3328687" cy="923330"/>
          </a:xfrm>
          <a:prstGeom prst="rect">
            <a:avLst/>
          </a:prstGeom>
          <a:noFill/>
        </p:spPr>
        <p:txBody>
          <a:bodyPr wrap="square">
            <a:prstTxWarp prst="textChevron">
              <a:avLst/>
            </a:prstTxWarp>
            <a:spAutoFit/>
            <a:scene3d>
              <a:camera prst="orthographicFront"/>
              <a:lightRig rig="threePt" dir="t"/>
            </a:scene3d>
            <a:sp3d extrusionH="57150">
              <a:bevelT w="38100" h="38100" prst="angle"/>
            </a:sp3d>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5" y="312453"/>
              <a:ext cx="6095999" cy="2223523"/>
            </p:xfrm>
            <a:graphic>
              <a:graphicData uri="http://schemas.microsoft.com/office/drawing/2017/model3d">
                <am3d:model3d r:embed="rId3">
                  <am3d:spPr>
                    <a:xfrm>
                      <a:off x="0" y="0"/>
                      <a:ext cx="6095999" cy="2223523"/>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5" y="312453"/>
                <a:ext cx="6095999" cy="22235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41"/>
              <a:ext cx="747899" cy="1145513"/>
            </p:xfrm>
            <a:graphic>
              <a:graphicData uri="http://schemas.microsoft.com/office/drawing/2017/model3d">
                <am3d:model3d r:embed="rId5">
                  <am3d:spPr>
                    <a:xfrm>
                      <a:off x="0" y="0"/>
                      <a:ext cx="747899"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3939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41"/>
                <a:ext cx="747899"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5" y="5683171"/>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5" y="5683171"/>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0" name="Title 1">
            <a:extLst>
              <a:ext uri="{FF2B5EF4-FFF2-40B4-BE49-F238E27FC236}">
                <a16:creationId xmlns:a16="http://schemas.microsoft.com/office/drawing/2014/main" id="{C61D49A6-9CAE-94C4-0E5F-5912FABE22DF}"/>
              </a:ext>
            </a:extLst>
          </p:cNvPr>
          <p:cNvSpPr>
            <a:spLocks noGrp="1"/>
          </p:cNvSpPr>
          <p:nvPr>
            <p:ph type="ctrTitle"/>
          </p:nvPr>
        </p:nvSpPr>
        <p:spPr>
          <a:xfrm>
            <a:off x="3146436" y="1483326"/>
            <a:ext cx="7838721" cy="1649297"/>
          </a:xfrm>
        </p:spPr>
        <p:txBody>
          <a:bodyPr>
            <a:normAutofit/>
          </a:bodyPr>
          <a:lstStyle/>
          <a:p>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4.1. </a:t>
            </a:r>
            <a:r>
              <a:rPr lang="vi-VN"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Tư</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tưởng</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Hồ</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Chí</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Minh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về</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Đảng</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Cộng</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sản</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Việt</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Nam</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1" name="TextBox 10">
            <a:extLst>
              <a:ext uri="{FF2B5EF4-FFF2-40B4-BE49-F238E27FC236}">
                <a16:creationId xmlns:a16="http://schemas.microsoft.com/office/drawing/2014/main" id="{C8A7C962-60E1-8D39-4840-28BE35D970F9}"/>
              </a:ext>
            </a:extLst>
          </p:cNvPr>
          <p:cNvSpPr txBox="1"/>
          <p:nvPr/>
        </p:nvSpPr>
        <p:spPr>
          <a:xfrm>
            <a:off x="3810034" y="3360777"/>
            <a:ext cx="6965058" cy="861774"/>
          </a:xfrm>
          <a:prstGeom prst="rect">
            <a:avLst/>
          </a:prstGeom>
          <a:noFill/>
        </p:spPr>
        <p:txBody>
          <a:bodyPr wrap="square">
            <a:spAutoFit/>
          </a:bodyPr>
          <a:lstStyle/>
          <a:p>
            <a:r>
              <a:rPr lang="en"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4.1.1 </a:t>
            </a:r>
            <a:r>
              <a:rPr lang="vi-VN"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Tính tất yếu và vai trò lãnh đạo của Đảng Cộng sản Việt Nam</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36DB21-8FB1-411D-AC3C-0C86D8E54885}"/>
              </a:ext>
            </a:extLst>
          </p:cNvPr>
          <p:cNvSpPr>
            <a:spLocks noGrp="1"/>
          </p:cNvSpPr>
          <p:nvPr>
            <p:ph type="body" idx="1"/>
          </p:nvPr>
        </p:nvSpPr>
        <p:spPr>
          <a:xfrm>
            <a:off x="2592728" y="2882400"/>
            <a:ext cx="7153155" cy="1330786"/>
          </a:xfrm>
        </p:spPr>
        <p:txBody>
          <a:bodyPr/>
          <a:lstStyle/>
          <a:p>
            <a:pPr marL="169329" indent="0" algn="l">
              <a:buNone/>
            </a:pPr>
            <a:r>
              <a:rPr lang="en" sz="2500" i="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4.1.</a:t>
            </a:r>
            <a:r>
              <a:rPr lang="vi-VN" sz="2500" i="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 Đảng phải trong sạch, vững </a:t>
            </a:r>
            <a:r>
              <a:rPr lang="vi-VN" sz="2500" i="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mạnh</a:t>
            </a:r>
            <a:r>
              <a:rPr lang="en-US" sz="2500" i="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endPar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TextBox 3">
            <a:extLst>
              <a:ext uri="{FF2B5EF4-FFF2-40B4-BE49-F238E27FC236}">
                <a16:creationId xmlns:a16="http://schemas.microsoft.com/office/drawing/2014/main" id="{28FE0E8D-A4FB-49AB-B339-14E7397D672C}"/>
              </a:ext>
            </a:extLst>
          </p:cNvPr>
          <p:cNvSpPr txBox="1"/>
          <p:nvPr/>
        </p:nvSpPr>
        <p:spPr>
          <a:xfrm>
            <a:off x="3307466" y="4381546"/>
            <a:ext cx="6105644" cy="477054"/>
          </a:xfrm>
          <a:prstGeom prst="rect">
            <a:avLst/>
          </a:prstGeom>
          <a:noFill/>
        </p:spPr>
        <p:txBody>
          <a:bodyPr wrap="square">
            <a:spAutoFit/>
          </a:bodyPr>
          <a:lstStyle/>
          <a:p>
            <a:r>
              <a:rPr lang="en-US" sz="2500" i="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 </a:t>
            </a:r>
            <a:r>
              <a:rPr lang="vi-VN"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Đảng là đạo đức, là văn minh</a:t>
            </a:r>
            <a:r>
              <a:rPr lang="vi-VN" sz="2500" i="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endParaRPr lang="en-US" sz="250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5" name="Picture 4" descr="C:\Users\QUOC HUY\Desktop\Logo_Đại_học_FPT.png">
            <a:extLst>
              <a:ext uri="{FF2B5EF4-FFF2-40B4-BE49-F238E27FC236}">
                <a16:creationId xmlns:a16="http://schemas.microsoft.com/office/drawing/2014/main" id="{AE771E4D-CDC5-DC9D-0EED-BF389F9170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886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9B164-2D0C-60D0-6AE8-FEB2FB70498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57AF2B3-67D8-3564-0135-9BD42F0B6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193"/>
            <a:ext cx="12192000" cy="6956385"/>
          </a:xfrm>
          <a:prstGeom prst="rect">
            <a:avLst/>
          </a:prstGeom>
          <a:solidFill>
            <a:srgbClr val="00B0F0"/>
          </a:solidFill>
        </p:spPr>
      </p:pic>
      <p:pic>
        <p:nvPicPr>
          <p:cNvPr id="18" name="Graphic 17" descr="Books">
            <a:extLst>
              <a:ext uri="{FF2B5EF4-FFF2-40B4-BE49-F238E27FC236}">
                <a16:creationId xmlns:a16="http://schemas.microsoft.com/office/drawing/2014/main" id="{E72B63F3-8594-4C9D-9821-BB9648A06F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4437" y="3212758"/>
            <a:ext cx="914400" cy="914400"/>
          </a:xfrm>
          <a:prstGeom prst="rect">
            <a:avLst/>
          </a:prstGeom>
        </p:spPr>
      </p:pic>
      <p:pic>
        <p:nvPicPr>
          <p:cNvPr id="20" name="Graphic 19" descr="Puzzle pieces">
            <a:extLst>
              <a:ext uri="{FF2B5EF4-FFF2-40B4-BE49-F238E27FC236}">
                <a16:creationId xmlns:a16="http://schemas.microsoft.com/office/drawing/2014/main" id="{03563959-F640-C5A6-8FE1-8605322000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4437" y="1629989"/>
            <a:ext cx="914400" cy="914400"/>
          </a:xfrm>
          <a:prstGeom prst="rect">
            <a:avLst/>
          </a:prstGeom>
        </p:spPr>
      </p:pic>
      <p:pic>
        <p:nvPicPr>
          <p:cNvPr id="22" name="Graphic 21" descr="Children">
            <a:extLst>
              <a:ext uri="{FF2B5EF4-FFF2-40B4-BE49-F238E27FC236}">
                <a16:creationId xmlns:a16="http://schemas.microsoft.com/office/drawing/2014/main" id="{A8FF7902-9A04-64F5-AB41-B974B953C0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4437" y="4720628"/>
            <a:ext cx="914400" cy="914400"/>
          </a:xfrm>
          <a:prstGeom prst="rect">
            <a:avLst/>
          </a:prstGeom>
        </p:spPr>
      </p:pic>
      <p:sp>
        <p:nvSpPr>
          <p:cNvPr id="23" name="Rectangle: Rounded Corners 22">
            <a:extLst>
              <a:ext uri="{FF2B5EF4-FFF2-40B4-BE49-F238E27FC236}">
                <a16:creationId xmlns:a16="http://schemas.microsoft.com/office/drawing/2014/main" id="{F0551689-F785-D947-D472-5068F220AA04}"/>
              </a:ext>
            </a:extLst>
          </p:cNvPr>
          <p:cNvSpPr/>
          <p:nvPr/>
        </p:nvSpPr>
        <p:spPr>
          <a:xfrm>
            <a:off x="544010" y="902043"/>
            <a:ext cx="10984375" cy="5152768"/>
          </a:xfrm>
          <a:prstGeom prst="roundRect">
            <a:avLst>
              <a:gd name="adj" fmla="val 1768"/>
            </a:avLst>
          </a:prstGeom>
          <a:solidFill>
            <a:schemeClr val="accent2">
              <a:lumMod val="20000"/>
              <a:lumOff val="80000"/>
              <a:alpha val="78000"/>
            </a:schemeClr>
          </a:solidFill>
          <a:ln>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D9379EA-1C1B-2476-56A2-4A9F63173E36}"/>
              </a:ext>
            </a:extLst>
          </p:cNvPr>
          <p:cNvSpPr txBox="1"/>
          <p:nvPr/>
        </p:nvSpPr>
        <p:spPr>
          <a:xfrm>
            <a:off x="5049456" y="1450214"/>
            <a:ext cx="6209818" cy="1200329"/>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spAutoFit/>
          </a:bodyPr>
          <a:lstStyle/>
          <a:p>
            <a:r>
              <a:rPr lang="vi-VN" sz="24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Mục đích hoạt động của Đảng là lãnh đạo đấu tranh giải phóng dân tộc, giải phóng xã hội, giải phóng giai cấp, giải phóng con người</a:t>
            </a:r>
            <a:endParaRPr lang="vi-VN"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ato Light"/>
            </a:endParaRPr>
          </a:p>
        </p:txBody>
      </p:sp>
      <p:sp>
        <p:nvSpPr>
          <p:cNvPr id="25" name="TextBox 24">
            <a:extLst>
              <a:ext uri="{FF2B5EF4-FFF2-40B4-BE49-F238E27FC236}">
                <a16:creationId xmlns:a16="http://schemas.microsoft.com/office/drawing/2014/main" id="{277DB2C5-E3B4-FD36-6324-4C87DB5CC547}"/>
              </a:ext>
            </a:extLst>
          </p:cNvPr>
          <p:cNvSpPr txBox="1"/>
          <p:nvPr/>
        </p:nvSpPr>
        <p:spPr>
          <a:xfrm>
            <a:off x="5049456" y="3150839"/>
            <a:ext cx="6209818" cy="830997"/>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spAutoFit/>
          </a:bodyPr>
          <a:lstStyle/>
          <a:p>
            <a:r>
              <a:rPr lang="vi-VN" sz="24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Cương lĩnh, đường lối, chủ trương và mọi hoạt động thực tiễn của Đảng đều phải nhằm mục đích đó</a:t>
            </a:r>
            <a:endParaRPr lang="vi-VN"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ato Light"/>
            </a:endParaRPr>
          </a:p>
        </p:txBody>
      </p:sp>
      <p:sp>
        <p:nvSpPr>
          <p:cNvPr id="26" name="TextBox 25">
            <a:extLst>
              <a:ext uri="{FF2B5EF4-FFF2-40B4-BE49-F238E27FC236}">
                <a16:creationId xmlns:a16="http://schemas.microsoft.com/office/drawing/2014/main" id="{B25BE51F-1DD9-081E-4A8D-3048513B3A33}"/>
              </a:ext>
            </a:extLst>
          </p:cNvPr>
          <p:cNvSpPr txBox="1"/>
          <p:nvPr/>
        </p:nvSpPr>
        <p:spPr>
          <a:xfrm>
            <a:off x="5049456" y="4552950"/>
            <a:ext cx="6209818" cy="1200329"/>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spAutoFit/>
          </a:bodyPr>
          <a:lstStyle/>
          <a:p>
            <a:r>
              <a:rPr lang="vi-VN" sz="24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Đội ngũ đảng viên phải luôn luôn thấm nhuần đạo đức cách mạng, ra sức tu dưỡng, rèn luyện, suốt đời phấn đấu cho lợi ích của dân, của nước</a:t>
            </a:r>
            <a:endParaRPr lang="vi-VN"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ato Light"/>
            </a:endParaRPr>
          </a:p>
        </p:txBody>
      </p:sp>
      <p:sp>
        <p:nvSpPr>
          <p:cNvPr id="27" name="Google Shape;481;p26">
            <a:extLst>
              <a:ext uri="{FF2B5EF4-FFF2-40B4-BE49-F238E27FC236}">
                <a16:creationId xmlns:a16="http://schemas.microsoft.com/office/drawing/2014/main" id="{D3EB87BE-0306-31C7-FCCE-806FA53F196E}"/>
              </a:ext>
            </a:extLst>
          </p:cNvPr>
          <p:cNvSpPr txBox="1">
            <a:spLocks/>
          </p:cNvSpPr>
          <p:nvPr/>
        </p:nvSpPr>
        <p:spPr>
          <a:xfrm>
            <a:off x="956393" y="2733388"/>
            <a:ext cx="2760342" cy="139377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8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vi-VN" sz="2800" i="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Đảng ta là đạo đức, là văn minh</a:t>
            </a:r>
            <a:r>
              <a:rPr lang="vi-VN" sz="28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  Hồ Chí Minh</a:t>
            </a:r>
            <a:endParaRPr lang="vi-VN" sz="2800"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28" name="Google Shape;481;p26">
            <a:extLst>
              <a:ext uri="{FF2B5EF4-FFF2-40B4-BE49-F238E27FC236}">
                <a16:creationId xmlns:a16="http://schemas.microsoft.com/office/drawing/2014/main" id="{E56B3A23-4AC0-4A85-6AF5-0C864CFC208D}"/>
              </a:ext>
            </a:extLst>
          </p:cNvPr>
          <p:cNvSpPr txBox="1">
            <a:spLocks/>
          </p:cNvSpPr>
          <p:nvPr/>
        </p:nvSpPr>
        <p:spPr>
          <a:xfrm>
            <a:off x="560303" y="3965000"/>
            <a:ext cx="4489153" cy="48491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600">
                <a:solidFill>
                  <a:srgbClr val="0070C0"/>
                </a:solidFill>
                <a:latin typeface="Open Sans" panose="020B0606030504020204" pitchFamily="34" charset="0"/>
                <a:ea typeface="Open Sans" panose="020B0606030504020204" pitchFamily="34" charset="0"/>
                <a:cs typeface="Open Sans" panose="020B0606030504020204" pitchFamily="34" charset="0"/>
              </a:rPr>
              <a:t>Điều đó được biểu hiện ở ba khía cạnh sau:</a:t>
            </a:r>
            <a:endParaRPr lang="vi-VN" sz="16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85322313-FA42-BF53-7F5E-BB93BFD53E60}"/>
              </a:ext>
            </a:extLst>
          </p:cNvPr>
          <p:cNvSpPr txBox="1"/>
          <p:nvPr/>
        </p:nvSpPr>
        <p:spPr>
          <a:xfrm>
            <a:off x="1500316" y="282563"/>
            <a:ext cx="6221626" cy="492443"/>
          </a:xfrm>
          <a:prstGeom prst="rect">
            <a:avLst/>
          </a:prstGeom>
          <a:noFill/>
        </p:spPr>
        <p:txBody>
          <a:bodyPr wrap="square">
            <a:spAutoFit/>
          </a:bodyPr>
          <a:lstStyle/>
          <a:p>
            <a:r>
              <a:rPr lang="en-US" sz="2600" i="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 </a:t>
            </a:r>
            <a:r>
              <a:rPr lang="vi-VN"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Đảng là đạo đức, là văn minh</a:t>
            </a:r>
            <a:r>
              <a:rPr lang="vi-VN" sz="2600" i="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endPar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3" name="Picture 2" descr="C:\Users\QUOC HUY\Desktop\Logo_Đại_học_FPT.png">
            <a:extLst>
              <a:ext uri="{FF2B5EF4-FFF2-40B4-BE49-F238E27FC236}">
                <a16:creationId xmlns:a16="http://schemas.microsoft.com/office/drawing/2014/main" id="{678963C5-CFC4-EADC-6072-C24CFA63213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C72B179B-5AA2-DA99-903D-D0E2974282AD}"/>
              </a:ext>
            </a:extLst>
          </p:cNvPr>
          <p:cNvGrpSpPr/>
          <p:nvPr/>
        </p:nvGrpSpPr>
        <p:grpSpPr>
          <a:xfrm>
            <a:off x="-578363" y="4027012"/>
            <a:ext cx="3341040" cy="2723920"/>
            <a:chOff x="-633627" y="4016416"/>
            <a:chExt cx="4002918" cy="2723920"/>
          </a:xfrm>
        </p:grpSpPr>
        <p:sp>
          <p:nvSpPr>
            <p:cNvPr id="5" name="Freeform: Shape 4">
              <a:extLst>
                <a:ext uri="{FF2B5EF4-FFF2-40B4-BE49-F238E27FC236}">
                  <a16:creationId xmlns:a16="http://schemas.microsoft.com/office/drawing/2014/main" id="{770CD02C-293E-A381-2FA4-73FC78966783}"/>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7B64D51B-B0D9-4F5A-AC27-F8A53C666AD5}"/>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9708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28000"/>
          </a:schemeClr>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D926FC7-6D79-304D-BC38-194B6DF2A1EE}"/>
              </a:ext>
            </a:extLst>
          </p:cNvPr>
          <p:cNvSpPr/>
          <p:nvPr/>
        </p:nvSpPr>
        <p:spPr>
          <a:xfrm>
            <a:off x="503501" y="4236328"/>
            <a:ext cx="3381737" cy="2349666"/>
          </a:xfrm>
          <a:prstGeom prst="roundRect">
            <a:avLst>
              <a:gd name="adj" fmla="val 8065"/>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P</a:t>
            </a:r>
            <a:r>
              <a:rPr lang="vi-VN"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hải làm tròn sứ mệnh lịch sử do nhân dân, dân tộc giao phó là lãnh đạo giành độc lập cho Tổ quốc và đưa lại tự do, ấm no, hạnh phúc cho nhân dân</a:t>
            </a:r>
            <a:endParaRPr lang="en-US"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Rectangle: Rounded Corners 3">
            <a:extLst>
              <a:ext uri="{FF2B5EF4-FFF2-40B4-BE49-F238E27FC236}">
                <a16:creationId xmlns:a16="http://schemas.microsoft.com/office/drawing/2014/main" id="{A1127505-D5D6-B47B-3359-E8D5D719FD71}"/>
              </a:ext>
            </a:extLst>
          </p:cNvPr>
          <p:cNvSpPr/>
          <p:nvPr/>
        </p:nvSpPr>
        <p:spPr>
          <a:xfrm>
            <a:off x="4141810" y="4236329"/>
            <a:ext cx="3599725" cy="2349666"/>
          </a:xfrm>
          <a:prstGeom prst="roundRect">
            <a:avLst>
              <a:gd name="adj" fmla="val 8065"/>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văn minh còn là ở chỗ đội ngũ đảng viên phải là những chiến sĩ tiên phong, gương mẫu trong công tác và cuộc sống hằng ngày.</a:t>
            </a:r>
            <a:endParaRPr lang="en-US"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Rectangle: Rounded Corners 4">
            <a:extLst>
              <a:ext uri="{FF2B5EF4-FFF2-40B4-BE49-F238E27FC236}">
                <a16:creationId xmlns:a16="http://schemas.microsoft.com/office/drawing/2014/main" id="{279BCE61-969D-A943-EE02-C9431C1BBD93}"/>
              </a:ext>
            </a:extLst>
          </p:cNvPr>
          <p:cNvSpPr/>
          <p:nvPr/>
        </p:nvSpPr>
        <p:spPr>
          <a:xfrm>
            <a:off x="7940233" y="4236329"/>
            <a:ext cx="3754056" cy="2349666"/>
          </a:xfrm>
          <a:prstGeom prst="roundRect">
            <a:avLst>
              <a:gd name="adj" fmla="val 8065"/>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văn minh phải là Đảng có quan hệ quốc tế trong sáng, vì hòa bình, hữu nghị, hợp tác cùng phát triển của các dân tộc trên thế giới.</a:t>
            </a:r>
            <a:endParaRPr lang="en-US"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Rectangle: Rounded Corners 5">
            <a:extLst>
              <a:ext uri="{FF2B5EF4-FFF2-40B4-BE49-F238E27FC236}">
                <a16:creationId xmlns:a16="http://schemas.microsoft.com/office/drawing/2014/main" id="{42BB2B97-2BB5-2D0F-BB56-E6E56C6E271F}"/>
              </a:ext>
            </a:extLst>
          </p:cNvPr>
          <p:cNvSpPr/>
          <p:nvPr/>
        </p:nvSpPr>
        <p:spPr>
          <a:xfrm>
            <a:off x="470704" y="974215"/>
            <a:ext cx="3381737" cy="2152891"/>
          </a:xfrm>
          <a:prstGeom prst="roundRect">
            <a:avLst>
              <a:gd name="adj" fmla="val 8065"/>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800"/>
              </a:spcBef>
            </a:pPr>
            <a:r>
              <a:rPr lang="vi-VN"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ra đời là một tất yếu, phù hợp với quy luật phát triển văn minh tiến bộ của dân tộc và của nhân loại</a:t>
            </a:r>
            <a:endParaRPr lang="en-US"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Rectangle: Rounded Corners 6">
            <a:extLst>
              <a:ext uri="{FF2B5EF4-FFF2-40B4-BE49-F238E27FC236}">
                <a16:creationId xmlns:a16="http://schemas.microsoft.com/office/drawing/2014/main" id="{3604D321-5ECE-A3A4-7940-D11E3F017CAB}"/>
              </a:ext>
            </a:extLst>
          </p:cNvPr>
          <p:cNvSpPr/>
          <p:nvPr/>
        </p:nvSpPr>
        <p:spPr>
          <a:xfrm>
            <a:off x="4109013" y="974216"/>
            <a:ext cx="3599725" cy="2152891"/>
          </a:xfrm>
          <a:prstGeom prst="roundRect">
            <a:avLst>
              <a:gd name="adj" fmla="val 8065"/>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800"/>
              </a:spcBef>
            </a:pPr>
            <a:r>
              <a:rPr lang="vi-VN"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hoạt động trong khuôn khổ Hiến pháp và pháp luật, Đảng không phải là tổ chức đứng trên dân tộc</a:t>
            </a:r>
            <a:endParaRPr lang="en-US"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61E2E324-573E-CFB6-99E5-0BF68964FDAB}"/>
              </a:ext>
            </a:extLst>
          </p:cNvPr>
          <p:cNvSpPr/>
          <p:nvPr/>
        </p:nvSpPr>
        <p:spPr>
          <a:xfrm>
            <a:off x="7940233" y="974216"/>
            <a:ext cx="3754056" cy="2152891"/>
          </a:xfrm>
          <a:prstGeom prst="roundRect">
            <a:avLst>
              <a:gd name="adj" fmla="val 8065"/>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ctr"/>
            <a:r>
              <a:rPr lang="vi-VN"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văn minh là một Đảng tiêu biểu cho lương tâm, trí tuệ và danh dự của dân tộc.</a:t>
            </a:r>
            <a:endParaRPr lang="en-US"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ctr"/>
            <a:endParaRPr lang="en-US" sz="2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Rectangle: Diagonal Corners Rounded 8">
            <a:extLst>
              <a:ext uri="{FF2B5EF4-FFF2-40B4-BE49-F238E27FC236}">
                <a16:creationId xmlns:a16="http://schemas.microsoft.com/office/drawing/2014/main" id="{7394D72A-AF33-A5B8-35AD-CE71BDAD158D}"/>
              </a:ext>
            </a:extLst>
          </p:cNvPr>
          <p:cNvSpPr/>
          <p:nvPr/>
        </p:nvSpPr>
        <p:spPr>
          <a:xfrm>
            <a:off x="6250329" y="775504"/>
            <a:ext cx="1458409" cy="474562"/>
          </a:xfrm>
          <a:prstGeom prst="round2DiagRect">
            <a:avLst>
              <a:gd name="adj1" fmla="val 44792"/>
              <a:gd name="adj2" fmla="val 0"/>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500" i="1"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cách mạng chân chính</a:t>
            </a:r>
            <a:endParaRPr lang="en-US" sz="1500"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0" name="Rectangle: Diagonal Corners Rounded 9">
            <a:extLst>
              <a:ext uri="{FF2B5EF4-FFF2-40B4-BE49-F238E27FC236}">
                <a16:creationId xmlns:a16="http://schemas.microsoft.com/office/drawing/2014/main" id="{23C4E4CD-F841-68D7-6AF0-DE0D7736CE1C}"/>
              </a:ext>
            </a:extLst>
          </p:cNvPr>
          <p:cNvSpPr/>
          <p:nvPr/>
        </p:nvSpPr>
        <p:spPr>
          <a:xfrm>
            <a:off x="10235880" y="736934"/>
            <a:ext cx="1458409" cy="474562"/>
          </a:xfrm>
          <a:prstGeom prst="round2DiagRect">
            <a:avLst>
              <a:gd name="adj1" fmla="val 44792"/>
              <a:gd name="adj2" fmla="val 0"/>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500" i="1"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cách mạng chân chính</a:t>
            </a:r>
            <a:endParaRPr lang="en-US" sz="1500"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1" name="Rectangle: Diagonal Corners Rounded 10">
            <a:extLst>
              <a:ext uri="{FF2B5EF4-FFF2-40B4-BE49-F238E27FC236}">
                <a16:creationId xmlns:a16="http://schemas.microsoft.com/office/drawing/2014/main" id="{D2959CEC-1272-EBDA-2B06-653E832FB3B8}"/>
              </a:ext>
            </a:extLst>
          </p:cNvPr>
          <p:cNvSpPr/>
          <p:nvPr/>
        </p:nvSpPr>
        <p:spPr>
          <a:xfrm>
            <a:off x="2419109" y="775504"/>
            <a:ext cx="1458409" cy="474562"/>
          </a:xfrm>
          <a:prstGeom prst="round2DiagRect">
            <a:avLst>
              <a:gd name="adj1" fmla="val 44792"/>
              <a:gd name="adj2" fmla="val 0"/>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500" i="1"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cách mạng chân chính</a:t>
            </a:r>
            <a:endParaRPr lang="en-US" sz="1500"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2" name="Rectangle: Diagonal Corners Rounded 11">
            <a:extLst>
              <a:ext uri="{FF2B5EF4-FFF2-40B4-BE49-F238E27FC236}">
                <a16:creationId xmlns:a16="http://schemas.microsoft.com/office/drawing/2014/main" id="{7A457A28-4F19-B144-9F2A-A96B9EACED5B}"/>
              </a:ext>
            </a:extLst>
          </p:cNvPr>
          <p:cNvSpPr/>
          <p:nvPr/>
        </p:nvSpPr>
        <p:spPr>
          <a:xfrm>
            <a:off x="2419108" y="3894872"/>
            <a:ext cx="1458409" cy="474562"/>
          </a:xfrm>
          <a:prstGeom prst="round2DiagRect">
            <a:avLst>
              <a:gd name="adj1" fmla="val 44792"/>
              <a:gd name="adj2" fmla="val 0"/>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500" i="1"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cách mạng chân chính</a:t>
            </a:r>
            <a:endParaRPr lang="en-US" sz="1500"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3" name="Rectangle: Diagonal Corners Rounded 12">
            <a:extLst>
              <a:ext uri="{FF2B5EF4-FFF2-40B4-BE49-F238E27FC236}">
                <a16:creationId xmlns:a16="http://schemas.microsoft.com/office/drawing/2014/main" id="{47E3719F-D754-5264-5DDA-64F8B5B81938}"/>
              </a:ext>
            </a:extLst>
          </p:cNvPr>
          <p:cNvSpPr/>
          <p:nvPr/>
        </p:nvSpPr>
        <p:spPr>
          <a:xfrm>
            <a:off x="6250328" y="3902598"/>
            <a:ext cx="1458409" cy="474562"/>
          </a:xfrm>
          <a:prstGeom prst="round2DiagRect">
            <a:avLst>
              <a:gd name="adj1" fmla="val 44792"/>
              <a:gd name="adj2" fmla="val 0"/>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500" i="1"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cách mạng chân chính</a:t>
            </a:r>
            <a:endParaRPr lang="en-US" sz="1500"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4" name="Rectangle: Diagonal Corners Rounded 13">
            <a:extLst>
              <a:ext uri="{FF2B5EF4-FFF2-40B4-BE49-F238E27FC236}">
                <a16:creationId xmlns:a16="http://schemas.microsoft.com/office/drawing/2014/main" id="{6051B301-8819-6618-255E-1323414C8507}"/>
              </a:ext>
            </a:extLst>
          </p:cNvPr>
          <p:cNvSpPr/>
          <p:nvPr/>
        </p:nvSpPr>
        <p:spPr>
          <a:xfrm>
            <a:off x="10262887" y="3902598"/>
            <a:ext cx="1458409" cy="474562"/>
          </a:xfrm>
          <a:prstGeom prst="round2DiagRect">
            <a:avLst>
              <a:gd name="adj1" fmla="val 44792"/>
              <a:gd name="adj2" fmla="val 0"/>
            </a:avLst>
          </a:prstGeom>
          <a:solidFill>
            <a:schemeClr val="tx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500" i="1"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cách mạng chân chính</a:t>
            </a:r>
            <a:endParaRPr lang="en-US" sz="1500"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6" name="TextBox 15">
            <a:extLst>
              <a:ext uri="{FF2B5EF4-FFF2-40B4-BE49-F238E27FC236}">
                <a16:creationId xmlns:a16="http://schemas.microsoft.com/office/drawing/2014/main" id="{11C61135-718B-7D12-1769-1F9E63EEA316}"/>
              </a:ext>
            </a:extLst>
          </p:cNvPr>
          <p:cNvSpPr txBox="1"/>
          <p:nvPr/>
        </p:nvSpPr>
        <p:spPr>
          <a:xfrm>
            <a:off x="2724865" y="3296937"/>
            <a:ext cx="7102032" cy="523220"/>
          </a:xfrm>
          <a:prstGeom prst="rect">
            <a:avLst/>
          </a:prstGeom>
          <a:noFill/>
        </p:spPr>
        <p:txBody>
          <a:bodyPr wrap="square">
            <a:spAutoFit/>
          </a:bodyPr>
          <a:lstStyle/>
          <a:p>
            <a:r>
              <a:rPr lang="en-US" sz="2800" i="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“M</a:t>
            </a:r>
            <a:r>
              <a:rPr lang="vi-VN" sz="2800" i="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ột Đảng cách mạng chân chính</a:t>
            </a:r>
            <a:r>
              <a:rPr lang="en-US" sz="2800" i="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en-US" sz="280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 được thể hiện ở:</a:t>
            </a:r>
            <a:endParaRPr lang="en-US" sz="2800"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20" name="Graphic 19" descr="Arrow Counterclockwise curve">
            <a:extLst>
              <a:ext uri="{FF2B5EF4-FFF2-40B4-BE49-F238E27FC236}">
                <a16:creationId xmlns:a16="http://schemas.microsoft.com/office/drawing/2014/main" id="{30517937-02B4-841F-0B1E-617F23CDD6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423569">
            <a:off x="1977534" y="3137822"/>
            <a:ext cx="914400" cy="914400"/>
          </a:xfrm>
          <a:prstGeom prst="rect">
            <a:avLst/>
          </a:prstGeom>
        </p:spPr>
      </p:pic>
      <p:pic>
        <p:nvPicPr>
          <p:cNvPr id="24" name="Graphic 23" descr="Arrow Counterclockwise curve">
            <a:extLst>
              <a:ext uri="{FF2B5EF4-FFF2-40B4-BE49-F238E27FC236}">
                <a16:creationId xmlns:a16="http://schemas.microsoft.com/office/drawing/2014/main" id="{FFF6E34D-16F9-372B-50AE-E53F918D56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110132">
            <a:off x="9257812" y="3057067"/>
            <a:ext cx="914400" cy="914400"/>
          </a:xfrm>
          <a:prstGeom prst="rect">
            <a:avLst/>
          </a:prstGeom>
        </p:spPr>
      </p:pic>
      <p:pic>
        <p:nvPicPr>
          <p:cNvPr id="2" name="Picture 1" descr="C:\Users\QUOC HUY\Desktop\Logo_Đại_học_FPT.png">
            <a:extLst>
              <a:ext uri="{FF2B5EF4-FFF2-40B4-BE49-F238E27FC236}">
                <a16:creationId xmlns:a16="http://schemas.microsoft.com/office/drawing/2014/main" id="{69A386E8-7D1E-F4D6-CB7C-5B29AE0B9E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C427DB2C-0CC7-D568-68CD-197779956BEA}"/>
              </a:ext>
            </a:extLst>
          </p:cNvPr>
          <p:cNvGrpSpPr/>
          <p:nvPr/>
        </p:nvGrpSpPr>
        <p:grpSpPr>
          <a:xfrm>
            <a:off x="-578363" y="4027012"/>
            <a:ext cx="3341040" cy="2723920"/>
            <a:chOff x="-633627" y="4016416"/>
            <a:chExt cx="4002918" cy="2723920"/>
          </a:xfrm>
        </p:grpSpPr>
        <p:sp>
          <p:nvSpPr>
            <p:cNvPr id="17" name="Freeform: Shape 16">
              <a:extLst>
                <a:ext uri="{FF2B5EF4-FFF2-40B4-BE49-F238E27FC236}">
                  <a16:creationId xmlns:a16="http://schemas.microsoft.com/office/drawing/2014/main" id="{23EBE3B5-0DE6-A7AC-A222-3DFF263E48F0}"/>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B788B6-8BD1-EE0D-DE6D-9A1A592C7AAA}"/>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2278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arn(inVertical)">
                                      <p:cBhvr>
                                        <p:cTn id="39" dur="500"/>
                                        <p:tgtEl>
                                          <p:spTgt spid="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5CC9-C061-4534-98A9-015D6C0480EE}"/>
              </a:ext>
            </a:extLst>
          </p:cNvPr>
          <p:cNvSpPr>
            <a:spLocks noGrp="1"/>
          </p:cNvSpPr>
          <p:nvPr>
            <p:ph type="title"/>
          </p:nvPr>
        </p:nvSpPr>
        <p:spPr>
          <a:xfrm>
            <a:off x="403443" y="659756"/>
            <a:ext cx="4712563" cy="1719311"/>
          </a:xfrm>
        </p:spPr>
        <p:txBody>
          <a:bodyPr>
            <a:noAutofit/>
          </a:bodyPr>
          <a:lstStyle/>
          <a:p>
            <a:pPr>
              <a:lnSpc>
                <a:spcPct val="100000"/>
              </a:lnSpc>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Tập trung dân chủ </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Tự phê bình và phê bình</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Kỷ luật nghiêm minh, tự giác</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phải thường xuyên tự chỉnh đốn</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Đoàn kết, thống nhất trong Đảng</a:t>
            </a:r>
            <a:br>
              <a:rPr lang="en-US" sz="1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phải liên hệ mật thiết với nhân dân</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 kết quốc tế</a:t>
            </a:r>
            <a:endParaRPr lang="en-US" sz="1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717630" y="3239004"/>
            <a:ext cx="7801336" cy="313360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Tập </a:t>
            </a:r>
            <a:r>
              <a:rPr lang="vi-VN"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trung trên nền tảng dân chủ, dân chủ phải đi đến tập trung</a:t>
            </a:r>
            <a:r>
              <a:rPr lang="en-US"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p>
          <a:p>
            <a:pPr marL="0" indent="0">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Điều </a:t>
            </a:r>
            <a:r>
              <a:rPr lang="vi-VN"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kiện tiên quyết khi thực hiện nguyên tắc này là tổ chức Đảng phải trong sạch,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vững mạnh</a:t>
            </a:r>
            <a:endParaRPr lang="en-US"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Hồ Chí Minh lưu ý hai điều cần tránh trong hoạt động của Đảng: Độc đoán, chuyên quyền, coi thường tập thể; Dựa dẫm tập thể, không dám quyết đoán.</a:t>
            </a:r>
            <a:endParaRPr lang="en-US"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8638860" y="2881754"/>
            <a:ext cx="3126545" cy="3692571"/>
          </a:xfrm>
          <a:prstGeom prst="rect">
            <a:avLst/>
          </a:prstGeom>
          <a:noFill/>
          <a:ln>
            <a:noFill/>
          </a:ln>
        </p:spPr>
      </p:pic>
      <p:sp>
        <p:nvSpPr>
          <p:cNvPr id="4" name="Title 1">
            <a:extLst>
              <a:ext uri="{FF2B5EF4-FFF2-40B4-BE49-F238E27FC236}">
                <a16:creationId xmlns:a16="http://schemas.microsoft.com/office/drawing/2014/main" id="{304F375B-B4CE-7995-910A-B0DD39C8AE58}"/>
              </a:ext>
            </a:extLst>
          </p:cNvPr>
          <p:cNvSpPr txBox="1">
            <a:spLocks/>
          </p:cNvSpPr>
          <p:nvPr/>
        </p:nvSpPr>
        <p:spPr>
          <a:xfrm>
            <a:off x="1331089" y="132830"/>
            <a:ext cx="9965802" cy="7762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Những vấn đề nguyên tắc trong hoạt động của Đảng</a:t>
            </a:r>
            <a:b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13" name="Straight Connector 12">
            <a:extLst>
              <a:ext uri="{FF2B5EF4-FFF2-40B4-BE49-F238E27FC236}">
                <a16:creationId xmlns:a16="http://schemas.microsoft.com/office/drawing/2014/main" id="{E8BE463B-07D9-6041-2933-04F16C4CE027}"/>
              </a:ext>
            </a:extLst>
          </p:cNvPr>
          <p:cNvCxnSpPr>
            <a:cxnSpLocks/>
          </p:cNvCxnSpPr>
          <p:nvPr/>
        </p:nvCxnSpPr>
        <p:spPr>
          <a:xfrm flipV="1">
            <a:off x="519194" y="2379067"/>
            <a:ext cx="11246211" cy="28460"/>
          </a:xfrm>
          <a:prstGeom prst="line">
            <a:avLst/>
          </a:prstGeom>
          <a:ln>
            <a:solidFill>
              <a:srgbClr val="0066FF"/>
            </a:solidFill>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9EA229CD-50DB-4028-C7F0-9E9CABAD06C9}"/>
              </a:ext>
            </a:extLst>
          </p:cNvPr>
          <p:cNvSpPr txBox="1"/>
          <p:nvPr/>
        </p:nvSpPr>
        <p:spPr>
          <a:xfrm>
            <a:off x="3232230" y="2608232"/>
            <a:ext cx="2659283" cy="461665"/>
          </a:xfrm>
          <a:prstGeom prst="rect">
            <a:avLst/>
          </a:prstGeom>
          <a:noFill/>
        </p:spPr>
        <p:txBody>
          <a:bodyPr wrap="square">
            <a:spAutoFit/>
          </a:bodyPr>
          <a:lstStyle/>
          <a:p>
            <a:pPr marL="0" indent="0">
              <a:spcBef>
                <a:spcPts val="800"/>
              </a:spcBef>
              <a:buNone/>
            </a:pPr>
            <a:r>
              <a:rPr lang="vi-VN" sz="2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Tập trung dân chủ </a:t>
            </a:r>
            <a:endParaRPr lang="en-US" sz="2400" b="1"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8" name="Picture 7" descr="C:\Users\QUOC HUY\Desktop\Logo_Đại_học_FPT.png">
            <a:extLst>
              <a:ext uri="{FF2B5EF4-FFF2-40B4-BE49-F238E27FC236}">
                <a16:creationId xmlns:a16="http://schemas.microsoft.com/office/drawing/2014/main" id="{B9B63E14-DE65-9ED1-5160-F8A6EBC691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02CD173-2470-AF7A-4F5E-86B6FE4403EB}"/>
              </a:ext>
            </a:extLst>
          </p:cNvPr>
          <p:cNvGrpSpPr/>
          <p:nvPr/>
        </p:nvGrpSpPr>
        <p:grpSpPr>
          <a:xfrm>
            <a:off x="-578363" y="4027012"/>
            <a:ext cx="3341040" cy="2723920"/>
            <a:chOff x="-633627" y="4016416"/>
            <a:chExt cx="4002918" cy="2723920"/>
          </a:xfrm>
        </p:grpSpPr>
        <p:sp>
          <p:nvSpPr>
            <p:cNvPr id="11" name="Freeform: Shape 10">
              <a:extLst>
                <a:ext uri="{FF2B5EF4-FFF2-40B4-BE49-F238E27FC236}">
                  <a16:creationId xmlns:a16="http://schemas.microsoft.com/office/drawing/2014/main" id="{5DA40DA6-94B2-9282-B61A-882E048413AF}"/>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8135933F-A52C-8984-77A9-1B526FA9737B}"/>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3084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1169043" y="3386259"/>
            <a:ext cx="7005299" cy="226863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vi-VN" sz="240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Hồ </a:t>
            </a:r>
            <a:r>
              <a:rPr lang="vi-VN"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Chí Minh coi tự phê bình và phê bình là việc làm thường xuyên, “như mỗi ngày phải rửa mặt</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r>
              <a:rPr lang="en-US"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p>
          <a:p>
            <a:pPr marL="0" indent="0">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vi-VN" sz="240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2400">
                <a:solidFill>
                  <a:schemeClr val="accent1">
                    <a:lumMod val="7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ự phê bình và phê bình phải trung thực, kiên quyết, đúng người, đúng việc, phải có văn hóa</a:t>
            </a:r>
            <a:r>
              <a:rPr lang="en-US" sz="2400">
                <a:solidFill>
                  <a:schemeClr val="accent1">
                    <a:lumMod val="7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a:t>
            </a:r>
            <a:endParaRPr lang="en-US" sz="2400" i="1"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8458016" y="2435070"/>
            <a:ext cx="3126545" cy="395086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8" name="Title 1">
            <a:extLst>
              <a:ext uri="{FF2B5EF4-FFF2-40B4-BE49-F238E27FC236}">
                <a16:creationId xmlns:a16="http://schemas.microsoft.com/office/drawing/2014/main" id="{149F7A9C-9CB0-376F-2404-25B010593686}"/>
              </a:ext>
            </a:extLst>
          </p:cNvPr>
          <p:cNvSpPr>
            <a:spLocks noGrp="1"/>
          </p:cNvSpPr>
          <p:nvPr>
            <p:ph type="title"/>
          </p:nvPr>
        </p:nvSpPr>
        <p:spPr>
          <a:xfrm>
            <a:off x="506176" y="728973"/>
            <a:ext cx="4712563" cy="1648918"/>
          </a:xfrm>
        </p:spPr>
        <p:txBody>
          <a:bodyPr>
            <a:noAutofit/>
          </a:bodyPr>
          <a:lstStyle/>
          <a:p>
            <a:pPr>
              <a:lnSpc>
                <a:spcPct val="100000"/>
              </a:lnSpc>
            </a:pP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Tập trung dân chủ </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Tự phê bình và phê bình</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Kỷ luật nghiêm minh, tự giác</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phải thường xuyên tự chỉnh đốn</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Đoàn kết, thống nhất trong Đảng</a:t>
            </a:r>
            <a:br>
              <a:rPr lang="en-US" sz="1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phải liên hệ mật thiết với nhân dân</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 kết quốc tế</a:t>
            </a:r>
            <a:endParaRPr lang="en-US" sz="1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9" name="Title 1">
            <a:extLst>
              <a:ext uri="{FF2B5EF4-FFF2-40B4-BE49-F238E27FC236}">
                <a16:creationId xmlns:a16="http://schemas.microsoft.com/office/drawing/2014/main" id="{CDB9F1CB-D5BB-23BA-EEC0-A88E6B619B6B}"/>
              </a:ext>
            </a:extLst>
          </p:cNvPr>
          <p:cNvSpPr txBox="1">
            <a:spLocks/>
          </p:cNvSpPr>
          <p:nvPr/>
        </p:nvSpPr>
        <p:spPr>
          <a:xfrm>
            <a:off x="1643606" y="237005"/>
            <a:ext cx="9965802" cy="7762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Những vấn đề nguyên tắc trong hoạt động của Đảng</a:t>
            </a:r>
            <a:b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20" name="Straight Connector 19">
            <a:extLst>
              <a:ext uri="{FF2B5EF4-FFF2-40B4-BE49-F238E27FC236}">
                <a16:creationId xmlns:a16="http://schemas.microsoft.com/office/drawing/2014/main" id="{07B53503-2845-A689-BDC2-F90368679A36}"/>
              </a:ext>
            </a:extLst>
          </p:cNvPr>
          <p:cNvCxnSpPr>
            <a:cxnSpLocks/>
          </p:cNvCxnSpPr>
          <p:nvPr/>
        </p:nvCxnSpPr>
        <p:spPr>
          <a:xfrm>
            <a:off x="519194" y="2442250"/>
            <a:ext cx="7855494" cy="0"/>
          </a:xfrm>
          <a:prstGeom prst="line">
            <a:avLst/>
          </a:prstGeom>
          <a:ln>
            <a:solidFill>
              <a:srgbClr val="0066FF"/>
            </a:solidFil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9753BD73-0088-E657-54E5-97AC4808683E}"/>
              </a:ext>
            </a:extLst>
          </p:cNvPr>
          <p:cNvSpPr txBox="1"/>
          <p:nvPr/>
        </p:nvSpPr>
        <p:spPr>
          <a:xfrm>
            <a:off x="3174357" y="2638838"/>
            <a:ext cx="3863050" cy="461665"/>
          </a:xfrm>
          <a:prstGeom prst="rect">
            <a:avLst/>
          </a:prstGeom>
          <a:noFill/>
        </p:spPr>
        <p:txBody>
          <a:bodyPr wrap="square">
            <a:spAutoFit/>
          </a:bodyPr>
          <a:lstStyle/>
          <a:p>
            <a:pPr marL="0" indent="0">
              <a:spcBef>
                <a:spcPts val="800"/>
              </a:spcBef>
              <a:buNone/>
            </a:pPr>
            <a:r>
              <a:rPr lang="vi-VN" sz="2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Tự phê bình và phê bình</a:t>
            </a:r>
            <a:endParaRPr lang="en-US" sz="2400" b="1"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3B745BD9-94E0-EFD7-11B3-2963044181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CCB515C-6B40-7C04-EA56-FBFFC9927175}"/>
              </a:ext>
            </a:extLst>
          </p:cNvPr>
          <p:cNvGrpSpPr/>
          <p:nvPr/>
        </p:nvGrpSpPr>
        <p:grpSpPr>
          <a:xfrm>
            <a:off x="-578363" y="4027012"/>
            <a:ext cx="3341040" cy="2723920"/>
            <a:chOff x="-633627" y="4016416"/>
            <a:chExt cx="4002918" cy="2723920"/>
          </a:xfrm>
        </p:grpSpPr>
        <p:sp>
          <p:nvSpPr>
            <p:cNvPr id="12" name="Freeform: Shape 11">
              <a:extLst>
                <a:ext uri="{FF2B5EF4-FFF2-40B4-BE49-F238E27FC236}">
                  <a16:creationId xmlns:a16="http://schemas.microsoft.com/office/drawing/2014/main" id="{3C0A2E1E-6C64-467D-2CC3-4046F1794190}"/>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B6597425-5E42-FE87-0D2D-839E3C8E74DD}"/>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2788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1053297" y="3201255"/>
            <a:ext cx="7037408" cy="269922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gn="just">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Sức mạnh của một đảng cộng sản bắt nguồn từ kỷ luật, muôn người như một, cùng một ý chí và hành động. </a:t>
            </a:r>
            <a:endParaRPr lang="en-US"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Đ</a:t>
            </a:r>
            <a:r>
              <a:rPr lang="en-US"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ả</a:t>
            </a:r>
            <a:r>
              <a:rPr lang="vi-VN" sz="2400">
                <a:solidFill>
                  <a:schemeClr val="accent1">
                    <a:lumMod val="7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ng phải giữ kỷ luật rất nghiêm từ trên xuống dưới. Kỳ luật này là tư tưởng phải nhất trí, hành động phải nhất trí</a:t>
            </a:r>
            <a:r>
              <a:rPr lang="en-US" sz="2400">
                <a:solidFill>
                  <a:schemeClr val="accent1">
                    <a:lumMod val="7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a:t>
            </a:r>
            <a:endParaRPr lang="en-US" sz="2400" i="1"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8546261" y="2198096"/>
            <a:ext cx="3126545" cy="41343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6" name="Title 1">
            <a:extLst>
              <a:ext uri="{FF2B5EF4-FFF2-40B4-BE49-F238E27FC236}">
                <a16:creationId xmlns:a16="http://schemas.microsoft.com/office/drawing/2014/main" id="{3FBEC8B8-BD1D-DA60-01E2-8B65B446BF5B}"/>
              </a:ext>
            </a:extLst>
          </p:cNvPr>
          <p:cNvSpPr>
            <a:spLocks noGrp="1"/>
          </p:cNvSpPr>
          <p:nvPr>
            <p:ph type="title"/>
          </p:nvPr>
        </p:nvSpPr>
        <p:spPr>
          <a:xfrm>
            <a:off x="519194" y="909083"/>
            <a:ext cx="4712563" cy="1641588"/>
          </a:xfrm>
        </p:spPr>
        <p:txBody>
          <a:bodyPr>
            <a:noAutofit/>
          </a:bodyPr>
          <a:lstStyle/>
          <a:p>
            <a:pPr>
              <a:lnSpc>
                <a:spcPct val="100000"/>
              </a:lnSpc>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 </a:t>
            </a:r>
            <a:r>
              <a:rPr lang="vi-VN" sz="1400" b="1">
                <a:latin typeface="NewCentury-Narrow" panose="020B0500000000000000" pitchFamily="34" charset="0"/>
                <a:ea typeface="NewCentury-Narrow" panose="020B0500000000000000" pitchFamily="34" charset="0"/>
                <a:cs typeface="NewCentury-Narrow" panose="020B0500000000000000" pitchFamily="34" charset="0"/>
              </a:rPr>
              <a:t>Tập trung dân chủ </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Tự phê bình và phê bình</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Kỷ luật nghiêm minh, tự giác</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phải thường xuyên tự chỉnh đốn</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Đoàn kết, thống nhất trong Đảng</a:t>
            </a:r>
            <a:br>
              <a:rPr lang="en-US" sz="1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phải liên hệ mật thiết với nhân dân</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 kết quốc tế</a:t>
            </a:r>
            <a:endParaRPr lang="en-US" sz="1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7" name="Title 1">
            <a:extLst>
              <a:ext uri="{FF2B5EF4-FFF2-40B4-BE49-F238E27FC236}">
                <a16:creationId xmlns:a16="http://schemas.microsoft.com/office/drawing/2014/main" id="{DF8E6487-9CAA-210A-6007-D0719EA7924A}"/>
              </a:ext>
            </a:extLst>
          </p:cNvPr>
          <p:cNvSpPr txBox="1">
            <a:spLocks/>
          </p:cNvSpPr>
          <p:nvPr/>
        </p:nvSpPr>
        <p:spPr>
          <a:xfrm>
            <a:off x="1331089" y="283305"/>
            <a:ext cx="9965802" cy="7762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Những vấn đề nguyên tắc trong hoạt động của Đảng</a:t>
            </a:r>
            <a:b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18" name="Straight Connector 17">
            <a:extLst>
              <a:ext uri="{FF2B5EF4-FFF2-40B4-BE49-F238E27FC236}">
                <a16:creationId xmlns:a16="http://schemas.microsoft.com/office/drawing/2014/main" id="{222A2890-7B37-2886-F02F-9C32C15D76AC}"/>
              </a:ext>
            </a:extLst>
          </p:cNvPr>
          <p:cNvCxnSpPr>
            <a:cxnSpLocks/>
          </p:cNvCxnSpPr>
          <p:nvPr/>
        </p:nvCxnSpPr>
        <p:spPr>
          <a:xfrm>
            <a:off x="519194" y="2592726"/>
            <a:ext cx="8119666" cy="0"/>
          </a:xfrm>
          <a:prstGeom prst="line">
            <a:avLst/>
          </a:prstGeom>
          <a:ln>
            <a:solidFill>
              <a:srgbClr val="0066FF"/>
            </a:solidFil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384F6EE7-F922-C738-1502-0E648FF42EA3}"/>
              </a:ext>
            </a:extLst>
          </p:cNvPr>
          <p:cNvSpPr txBox="1"/>
          <p:nvPr/>
        </p:nvSpPr>
        <p:spPr>
          <a:xfrm>
            <a:off x="2875475" y="2831923"/>
            <a:ext cx="4879563" cy="461665"/>
          </a:xfrm>
          <a:prstGeom prst="rect">
            <a:avLst/>
          </a:prstGeom>
          <a:noFill/>
        </p:spPr>
        <p:txBody>
          <a:bodyPr wrap="square">
            <a:spAutoFit/>
          </a:bodyPr>
          <a:lstStyle/>
          <a:p>
            <a:pPr marL="0" indent="0">
              <a:spcBef>
                <a:spcPts val="800"/>
              </a:spcBef>
              <a:buNone/>
            </a:pPr>
            <a:r>
              <a:rPr lang="vi-VN" sz="2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Kỷ luật nghiêm minh, tự giác</a:t>
            </a:r>
            <a:endParaRPr lang="en-US" sz="2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683871F8-EE72-36A6-AE68-91359ECAD7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48B14E1-9A81-2DDD-9100-EB855CB9E9D1}"/>
              </a:ext>
            </a:extLst>
          </p:cNvPr>
          <p:cNvGrpSpPr/>
          <p:nvPr/>
        </p:nvGrpSpPr>
        <p:grpSpPr>
          <a:xfrm>
            <a:off x="-578363" y="4027012"/>
            <a:ext cx="3341040" cy="2723920"/>
            <a:chOff x="-633627" y="4016416"/>
            <a:chExt cx="4002918" cy="2723920"/>
          </a:xfrm>
        </p:grpSpPr>
        <p:sp>
          <p:nvSpPr>
            <p:cNvPr id="12" name="Freeform: Shape 11">
              <a:extLst>
                <a:ext uri="{FF2B5EF4-FFF2-40B4-BE49-F238E27FC236}">
                  <a16:creationId xmlns:a16="http://schemas.microsoft.com/office/drawing/2014/main" id="{E2F4F8AB-9DD7-A5A7-1D9B-134081F455D0}"/>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14F47B83-259A-E77B-1087-04B9277B5B0C}"/>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9214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960699" y="3518705"/>
            <a:ext cx="7164729" cy="255296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Hồ </a:t>
            </a:r>
            <a:r>
              <a:rPr lang="vi-VN"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Chí Minh cho rằng, Đảng không có mục đích tự thân Đảng không phải là tổ chức để làm quan phát tài</a:t>
            </a:r>
            <a:r>
              <a:rPr lang="en-US"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p>
          <a:p>
            <a:pPr marL="0" indent="0">
              <a:spcBef>
                <a:spcPts val="800"/>
              </a:spcBef>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Thường </a:t>
            </a:r>
            <a:r>
              <a:rPr lang="vi-VN"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xuyên tự chỉnh đốn, do đó, trở thành một nhiệm vụ cực kỳ quan trọng trong xây dựng Đảng. Điều này càng đặc biệt quan trọng hơn khi Đảng đứng trước những thử thách lớn trong quá trình hoạt động</a:t>
            </a:r>
            <a:endParaRPr lang="en-US" sz="24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8360209" y="2370891"/>
            <a:ext cx="3126545" cy="41343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6" name="Title 1">
            <a:extLst>
              <a:ext uri="{FF2B5EF4-FFF2-40B4-BE49-F238E27FC236}">
                <a16:creationId xmlns:a16="http://schemas.microsoft.com/office/drawing/2014/main" id="{8AF8E159-5B93-A238-453F-BFBD57476A39}"/>
              </a:ext>
            </a:extLst>
          </p:cNvPr>
          <p:cNvSpPr>
            <a:spLocks noGrp="1"/>
          </p:cNvSpPr>
          <p:nvPr>
            <p:ph type="title"/>
          </p:nvPr>
        </p:nvSpPr>
        <p:spPr>
          <a:xfrm>
            <a:off x="171951" y="909083"/>
            <a:ext cx="4712563" cy="1668114"/>
          </a:xfrm>
        </p:spPr>
        <p:txBody>
          <a:bodyPr>
            <a:noAutofit/>
          </a:bodyPr>
          <a:lstStyle/>
          <a:p>
            <a:pPr>
              <a:lnSpc>
                <a:spcPct val="100000"/>
              </a:lnSpc>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 </a:t>
            </a:r>
            <a:r>
              <a:rPr lang="vi-VN" sz="1400" b="1">
                <a:latin typeface="NewCentury-Narrow" panose="020B0500000000000000" pitchFamily="34" charset="0"/>
                <a:ea typeface="NewCentury-Narrow" panose="020B0500000000000000" pitchFamily="34" charset="0"/>
                <a:cs typeface="NewCentury-Narrow" panose="020B0500000000000000" pitchFamily="34" charset="0"/>
              </a:rPr>
              <a:t>Tập trung dân chủ </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Tự phê bình và phê bình</a:t>
            </a:r>
            <a:br>
              <a:rPr lang="en-US" sz="1400">
                <a:latin typeface="NewCentury-Narrow" panose="020B0500000000000000" pitchFamily="34" charset="0"/>
                <a:ea typeface="NewCentury-Narrow" panose="020B0500000000000000" pitchFamily="34" charset="0"/>
                <a:cs typeface="NewCentury-Narrow" panose="020B0500000000000000" pitchFamily="34" charset="0"/>
              </a:rPr>
            </a:br>
            <a:r>
              <a:rPr lang="en-US" sz="1400">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latin typeface="NewCentury-Narrow" panose="020B0500000000000000" pitchFamily="34" charset="0"/>
                <a:ea typeface="NewCentury-Narrow" panose="020B0500000000000000" pitchFamily="34" charset="0"/>
                <a:cs typeface="NewCentury-Narrow" panose="020B0500000000000000" pitchFamily="34" charset="0"/>
              </a:rPr>
              <a:t>Kỷ luật nghiêm minh, tự giác</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Đảng phải thường xuyên tự chỉnh đốn</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Đoàn kết, thống nhất trong Đảng</a:t>
            </a:r>
            <a:br>
              <a:rPr lang="en-US" sz="1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phải liên hệ mật thiết với nhân dân</a:t>
            </a:r>
            <a:br>
              <a:rPr lang="en-US"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1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14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 kết quốc tế</a:t>
            </a:r>
            <a:endParaRPr lang="en-US" sz="1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7" name="Title 1">
            <a:extLst>
              <a:ext uri="{FF2B5EF4-FFF2-40B4-BE49-F238E27FC236}">
                <a16:creationId xmlns:a16="http://schemas.microsoft.com/office/drawing/2014/main" id="{9D5C6F1E-CCE8-7739-1D83-50E8CA34723E}"/>
              </a:ext>
            </a:extLst>
          </p:cNvPr>
          <p:cNvSpPr txBox="1">
            <a:spLocks/>
          </p:cNvSpPr>
          <p:nvPr/>
        </p:nvSpPr>
        <p:spPr>
          <a:xfrm>
            <a:off x="1331089" y="167555"/>
            <a:ext cx="9965802" cy="7762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Những vấn đề nguyên tắc trong hoạt động của Đảng</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18" name="Straight Connector 17">
            <a:extLst>
              <a:ext uri="{FF2B5EF4-FFF2-40B4-BE49-F238E27FC236}">
                <a16:creationId xmlns:a16="http://schemas.microsoft.com/office/drawing/2014/main" id="{D671C26A-0364-2E73-8B30-2F9FAB724451}"/>
              </a:ext>
            </a:extLst>
          </p:cNvPr>
          <p:cNvCxnSpPr>
            <a:cxnSpLocks/>
          </p:cNvCxnSpPr>
          <p:nvPr/>
        </p:nvCxnSpPr>
        <p:spPr>
          <a:xfrm>
            <a:off x="277792" y="2812645"/>
            <a:ext cx="8082417" cy="0"/>
          </a:xfrm>
          <a:prstGeom prst="line">
            <a:avLst/>
          </a:prstGeom>
          <a:ln>
            <a:solidFill>
              <a:srgbClr val="0066FF"/>
            </a:solidFil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55E4FBD3-01CA-01E8-1E7F-C64D53082083}"/>
              </a:ext>
            </a:extLst>
          </p:cNvPr>
          <p:cNvSpPr txBox="1"/>
          <p:nvPr/>
        </p:nvSpPr>
        <p:spPr>
          <a:xfrm>
            <a:off x="2526175" y="2978644"/>
            <a:ext cx="5078392" cy="461665"/>
          </a:xfrm>
          <a:prstGeom prst="rect">
            <a:avLst/>
          </a:prstGeom>
          <a:noFill/>
        </p:spPr>
        <p:txBody>
          <a:bodyPr wrap="square">
            <a:spAutoFit/>
          </a:bodyPr>
          <a:lstStyle/>
          <a:p>
            <a:pPr marL="0" indent="0">
              <a:spcBef>
                <a:spcPts val="800"/>
              </a:spcBef>
              <a:buNone/>
            </a:pPr>
            <a:r>
              <a:rPr lang="vi-VN" sz="2400" b="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phải thường xuyên tự chỉnh đốn</a:t>
            </a:r>
            <a:endParaRPr lang="en-US" sz="2400" b="1"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descr="C:\Users\QUOC HUY\Desktop\Logo_Đại_học_FPT.png">
            <a:extLst>
              <a:ext uri="{FF2B5EF4-FFF2-40B4-BE49-F238E27FC236}">
                <a16:creationId xmlns:a16="http://schemas.microsoft.com/office/drawing/2014/main" id="{2C4008C6-369A-7815-212D-7321AA19F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9D43EBC-AE56-FDEF-0A0E-67A79064FF44}"/>
              </a:ext>
            </a:extLst>
          </p:cNvPr>
          <p:cNvGrpSpPr/>
          <p:nvPr/>
        </p:nvGrpSpPr>
        <p:grpSpPr>
          <a:xfrm>
            <a:off x="-578363" y="4027012"/>
            <a:ext cx="3341040" cy="2723920"/>
            <a:chOff x="-633627" y="4016416"/>
            <a:chExt cx="4002918" cy="2723920"/>
          </a:xfrm>
        </p:grpSpPr>
        <p:sp>
          <p:nvSpPr>
            <p:cNvPr id="13" name="Freeform: Shape 12">
              <a:extLst>
                <a:ext uri="{FF2B5EF4-FFF2-40B4-BE49-F238E27FC236}">
                  <a16:creationId xmlns:a16="http://schemas.microsoft.com/office/drawing/2014/main" id="{3001AAB6-B7C7-CFCF-D003-0283025D094E}"/>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Shape 13">
              <a:extLst>
                <a:ext uri="{FF2B5EF4-FFF2-40B4-BE49-F238E27FC236}">
                  <a16:creationId xmlns:a16="http://schemas.microsoft.com/office/drawing/2014/main" id="{3CFCCFF6-0F8F-C4B5-0ADF-9862EC3211B7}"/>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548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1835</Words>
  <Application>Microsoft Office PowerPoint</Application>
  <PresentationFormat>Widescreen</PresentationFormat>
  <Paragraphs>90</Paragraphs>
  <Slides>15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Arvo</vt:lpstr>
      <vt:lpstr>Calibri</vt:lpstr>
      <vt:lpstr>Calibri Light</vt:lpstr>
      <vt:lpstr>NewCentury-Narrow</vt:lpstr>
      <vt:lpstr>Open Sans</vt:lpstr>
      <vt:lpstr>Times New Roman</vt:lpstr>
      <vt:lpstr>ZapfChancery-Medium</vt:lpstr>
      <vt:lpstr>Office Theme</vt:lpstr>
      <vt:lpstr>PowerPoint Presentation</vt:lpstr>
      <vt:lpstr>4.1. Tư tưởng Hồ Chí Minh về Đảng Cộng sản Việt Nam</vt:lpstr>
      <vt:lpstr>PowerPoint Presentation</vt:lpstr>
      <vt:lpstr>PowerPoint Presentation</vt:lpstr>
      <vt:lpstr>PowerPoint Presentation</vt:lpstr>
      <vt:lpstr>▪ Tập trung dân chủ  ▪ Tự phê bình và phê bình ▪ Kỷ luật nghiêm minh, tự giác ▪ Đảng phải thường xuyên tự chỉnh đốn ▪ Đoàn kết, thống nhất trong Đảng ▪ Đảng phải liên hệ mật thiết với nhân dân ▪ Đoàn kết quốc tế</vt:lpstr>
      <vt:lpstr>▪ Tập trung dân chủ  ▪ Tự phê bình và phê bình ▪ Kỷ luật nghiêm minh, tự giác ▪ Đảng phải thường xuyên tự chỉnh đốn ▪ Đoàn kết, thống nhất trong Đảng ▪ Đảng phải liên hệ mật thiết với nhân dân ▪ Đoàn kết quốc tế</vt:lpstr>
      <vt:lpstr>▪ Tập trung dân chủ  ▪ Tự phê bình và phê bình ▪ Kỷ luật nghiêm minh, tự giác ▪ Đảng phải thường xuyên tự chỉnh đốn ▪ Đoàn kết, thống nhất trong Đảng ▪ Đảng phải liên hệ mật thiết với nhân dân ▪ Đoàn kết quốc tế</vt:lpstr>
      <vt:lpstr>▪ Tập trung dân chủ  ▪ Tự phê bình và phê bình ▪ Kỷ luật nghiêm minh, tự giác ▪ Đảng phải thường xuyên tự chỉnh đốn ▪ Đoàn kết, thống nhất trong Đảng ▪ Đảng phải liên hệ mật thiết với nhân dân ▪ Đoàn kết quốc tế</vt:lpstr>
      <vt:lpstr>▪ Tập trung dân chủ  ▪ Tự phê bình và phê bình ▪ Kỷ luật nghiêm minh, tự giác ▪ Đảng phải thường xuyên tự chỉnh đốn ▪ Đoàn kết, thống nhất trong Đảng ▪ Đảng phải liên hệ mật thiết với nhân dân ▪ Đoàn kết quốc tế</vt:lpstr>
      <vt:lpstr>PowerPoint Presentation</vt:lpstr>
      <vt:lpstr>▪ Tập trung dân chủ  ▪ Tự phê bình và phê bình ▪ Kỷ luật nghiêm minh, tự giác ▪ Đảng phải thường xuyên tự chỉnh đốn ▪ Đoàn kết, thống nhất trong Đảng ▪ Đảng phải liên hệ mật thiết với nhân dân ▪ Đoàn kết quốc tế</vt:lpstr>
      <vt:lpstr>PowerPoint Presentation</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4: TƯ TƯỞNG HỒ CHÍ MINH  VỀ ĐẢNG CỘNG SẢN VIỆT NAM VÀ NHÀ NƯỚC CỦA NHÂN DÂN, DO NHÂN DÂN, VÌ NHÂN DÂN </dc:title>
  <dc:creator>huytran159.dn@gmail.com</dc:creator>
  <cp:lastModifiedBy>huytran159.dn@gmail.com</cp:lastModifiedBy>
  <cp:revision>28</cp:revision>
  <dcterms:created xsi:type="dcterms:W3CDTF">2024-02-17T05:16:56Z</dcterms:created>
  <dcterms:modified xsi:type="dcterms:W3CDTF">2024-03-08T00:03:18Z</dcterms:modified>
</cp:coreProperties>
</file>